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99" r:id="rId2"/>
    <p:sldId id="300" r:id="rId3"/>
    <p:sldId id="271" r:id="rId4"/>
    <p:sldId id="285" r:id="rId5"/>
    <p:sldId id="257" r:id="rId6"/>
    <p:sldId id="258" r:id="rId7"/>
    <p:sldId id="256" r:id="rId8"/>
    <p:sldId id="259" r:id="rId9"/>
    <p:sldId id="291" r:id="rId10"/>
    <p:sldId id="272" r:id="rId11"/>
    <p:sldId id="277" r:id="rId12"/>
    <p:sldId id="288" r:id="rId13"/>
    <p:sldId id="286" r:id="rId14"/>
    <p:sldId id="287" r:id="rId15"/>
    <p:sldId id="290" r:id="rId16"/>
    <p:sldId id="289" r:id="rId17"/>
    <p:sldId id="292" r:id="rId18"/>
    <p:sldId id="282" r:id="rId19"/>
    <p:sldId id="294" r:id="rId20"/>
    <p:sldId id="296" r:id="rId21"/>
    <p:sldId id="295" r:id="rId22"/>
    <p:sldId id="297" r:id="rId23"/>
    <p:sldId id="298" r:id="rId24"/>
    <p:sldId id="275" r:id="rId25"/>
    <p:sldId id="284" r:id="rId26"/>
    <p:sldId id="262" r:id="rId27"/>
    <p:sldId id="261" r:id="rId28"/>
    <p:sldId id="263" r:id="rId29"/>
    <p:sldId id="264" r:id="rId30"/>
    <p:sldId id="281" r:id="rId31"/>
    <p:sldId id="276" r:id="rId32"/>
    <p:sldId id="278" r:id="rId33"/>
    <p:sldId id="283" r:id="rId34"/>
    <p:sldId id="274" r:id="rId35"/>
    <p:sldId id="27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5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9D66"/>
    <a:srgbClr val="419DF5"/>
    <a:srgbClr val="DD3ADE"/>
    <a:srgbClr val="F9D2AE"/>
    <a:srgbClr val="F3B8FA"/>
    <a:srgbClr val="82C8E3"/>
    <a:srgbClr val="7EDACE"/>
    <a:srgbClr val="EDBBC4"/>
    <a:srgbClr val="6E5BA7"/>
    <a:srgbClr val="92A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4"/>
    <p:restoredTop sz="94667"/>
  </p:normalViewPr>
  <p:slideViewPr>
    <p:cSldViewPr snapToGrid="0" snapToObjects="1" showGuides="1">
      <p:cViewPr varScale="1">
        <p:scale>
          <a:sx n="150" d="100"/>
          <a:sy n="150" d="100"/>
        </p:scale>
        <p:origin x="296" y="176"/>
      </p:cViewPr>
      <p:guideLst>
        <p:guide orient="horz" pos="2400"/>
        <p:guide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5A099-4230-A34D-8674-D568F587A0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3E66F-6F72-ED47-A752-51ACDD941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76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3E66F-6F72-ED47-A752-51ACDD9411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4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A4466-120B-CD4B-B6F2-F7A58B16A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A3538-9E07-BE47-8CF1-E9D81C156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89BE6-EF4F-1B4A-9929-7F3ED3FD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822F7-A053-0940-9F71-BF9AE463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5AF52-88E6-4342-808B-D57BAC8A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1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C968-BDE8-7F48-99F5-1208E798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41C78-56A8-694C-871C-41A58435E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20C8D-0EBD-EF40-96DD-D1F74647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7BBE-ECD2-AC44-AD5B-A30FEEF9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3A23E-3CB2-AB42-8BC8-56CAFB8A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2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F75553-9187-904E-B430-3D51BD16B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3BC2B-D457-E549-92A7-967596786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3FF5F-26F0-6048-8ABD-4AF080318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94275-E80A-554A-A0F7-7A76DD53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17A24-B6C7-EC47-87B5-CFAC7CEC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05D3-CDD2-294A-BA3E-0D17F7FE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434CB-40A5-784B-A9CF-6CAC21859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B2EDE-9A74-CD49-A926-6DB326C8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98613-0069-B74A-947D-8CF0E75B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E32B-A1B1-2645-B076-D50E1FE6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10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2275-211B-4042-9097-59A9D441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C3FE-3092-134B-B7C9-5ACBFC28D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17F3C-FA9C-4646-AB2B-B0698D71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776E-3872-764C-BE9E-F2A67D18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DCFE8-7527-BE44-933F-65829D9E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6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D57B-3F1E-194B-A641-4C16098DE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1DA78-80C7-2C4B-9E83-CDE223361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C48AA-5FEC-5A43-93B9-923A74385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E4602-163C-6B4F-A5D5-B56BEC94F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B1A2F-4A59-1C40-9554-59F143E7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BEAF8-5339-D14A-9D2E-20865B31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19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251E-AFC1-A441-94FB-90F66335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69C6F-98F8-8C42-B420-95FB75402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C8AFA-1828-DF4A-BA97-7D893BE52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67370-A007-D040-831A-ADFF63A44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6D91F-7273-9241-BE72-05817E983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E8FEF-2280-6E4D-AE7B-5063261D5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4791BE-23D2-CE42-B07C-24DE671B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9225E-6789-1145-B1F1-0228B450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3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9B94B-E9D9-A045-8C88-52328B91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DBCC5-05AE-B847-9D12-86FFA876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CBB20-CEEF-0243-B2CC-2851D9AE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1F5F5-F43D-CF41-B715-544F03AE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1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6F27A-E5C0-F747-BFEF-5B815D53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12BA4-2742-2D4B-B755-4160528B9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A02D9-EEA7-BD46-A54B-6097A515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4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74C2-7011-3346-957E-F481A978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04B9-EB4A-784A-AFEB-8590A4981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DD550-3BBE-0D4B-A2BD-2B4AF9186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8C2F5-C540-2D45-8B6F-A6712019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F67E5-805F-0F49-BE4A-FFA61EDF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993BB-6CB3-C74A-BF72-402A20F9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09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6BBD-943D-F54B-AD4F-247A35D3F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1B6C3-CE0F-A041-92F6-54508872C4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0363-777A-DE49-9AE9-111D17081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1997E-85E4-7C47-98D5-EC9CE0308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C92EC-8F14-5E4B-9D59-15EBB1CE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423C0-6ACA-D847-9006-CC06D1D7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9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A09B5-1D7C-B743-B728-412A5D070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56BA5-F0C6-F948-9184-B3F9813C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FCD0C-4640-0240-974D-20B26A027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317CD-D08A-2148-805B-E1CCADFD0AB8}" type="datetimeFigureOut">
              <a:rPr lang="en-US" smtClean="0"/>
              <a:t>10/13/20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88A47-1EF4-BB44-9725-15D1B9860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3825D-AA37-D04D-A01D-D148B96C4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71474-5C6A-7544-872F-14485FCE9A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6" Type="http://schemas.openxmlformats.org/officeDocument/2006/relationships/image" Target="../media/image2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6" Type="http://schemas.openxmlformats.org/officeDocument/2006/relationships/image" Target="../media/image71.png"/><Relationship Id="rId5" Type="http://schemas.openxmlformats.org/officeDocument/2006/relationships/image" Target="../media/image57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openxmlformats.org/officeDocument/2006/relationships/video" Target="../media/media4.mpg"/><Relationship Id="rId1" Type="http://schemas.microsoft.com/office/2007/relationships/media" Target="../media/media4.mpg"/><Relationship Id="rId6" Type="http://schemas.openxmlformats.org/officeDocument/2006/relationships/image" Target="../media/image54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1FAC0D-58EC-8C4C-ACB0-B47F5FE14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35536"/>
              </p:ext>
            </p:extLst>
          </p:nvPr>
        </p:nvGraphicFramePr>
        <p:xfrm>
          <a:off x="1527663" y="302961"/>
          <a:ext cx="9283702" cy="2582649"/>
        </p:xfrm>
        <a:graphic>
          <a:graphicData uri="http://schemas.openxmlformats.org/drawingml/2006/table">
            <a:tbl>
              <a:tblPr/>
              <a:tblGrid>
                <a:gridCol w="2552701">
                  <a:extLst>
                    <a:ext uri="{9D8B030D-6E8A-4147-A177-3AD203B41FA5}">
                      <a16:colId xmlns:a16="http://schemas.microsoft.com/office/drawing/2014/main" val="2033529793"/>
                    </a:ext>
                  </a:extLst>
                </a:gridCol>
                <a:gridCol w="1303866">
                  <a:extLst>
                    <a:ext uri="{9D8B030D-6E8A-4147-A177-3AD203B41FA5}">
                      <a16:colId xmlns:a16="http://schemas.microsoft.com/office/drawing/2014/main" val="2458334799"/>
                    </a:ext>
                  </a:extLst>
                </a:gridCol>
                <a:gridCol w="1363134">
                  <a:extLst>
                    <a:ext uri="{9D8B030D-6E8A-4147-A177-3AD203B41FA5}">
                      <a16:colId xmlns:a16="http://schemas.microsoft.com/office/drawing/2014/main" val="2262069761"/>
                    </a:ext>
                  </a:extLst>
                </a:gridCol>
                <a:gridCol w="1176866">
                  <a:extLst>
                    <a:ext uri="{9D8B030D-6E8A-4147-A177-3AD203B41FA5}">
                      <a16:colId xmlns:a16="http://schemas.microsoft.com/office/drawing/2014/main" val="2669935658"/>
                    </a:ext>
                  </a:extLst>
                </a:gridCol>
                <a:gridCol w="2887135">
                  <a:extLst>
                    <a:ext uri="{9D8B030D-6E8A-4147-A177-3AD203B41FA5}">
                      <a16:colId xmlns:a16="http://schemas.microsoft.com/office/drawing/2014/main" val="203522793"/>
                    </a:ext>
                  </a:extLst>
                </a:gridCol>
              </a:tblGrid>
              <a:tr h="79590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binding partner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PDB code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organism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mutation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CDK6 key residue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2.7 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Å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from 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INK4)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82686"/>
                  </a:ext>
                </a:extLst>
              </a:tr>
              <a:tr h="4659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INK4A / p16 / CDKN2A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1BI7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human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E14, D102, D110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611804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INK4B / p15 / CDKN2B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905888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INK4C / p18 / CDKN2C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1G3N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V16, E18, K29, R31, S155 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858279"/>
                  </a:ext>
                </a:extLst>
              </a:tr>
              <a:tr h="42333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INK4D / p19 / CDKN2D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1BI8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V16, K26, K29, R31</a:t>
                      </a:r>
                    </a:p>
                  </a:txBody>
                  <a:tcPr marL="60854" marR="60854" marT="60854" marB="608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86043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3D19A01-267F-6B46-BB34-717AB128C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201" y="3042355"/>
            <a:ext cx="3454124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A0046D-79C0-B247-9F0F-9E62D4914291}"/>
              </a:ext>
            </a:extLst>
          </p:cNvPr>
          <p:cNvSpPr txBox="1"/>
          <p:nvPr/>
        </p:nvSpPr>
        <p:spPr>
          <a:xfrm>
            <a:off x="3769058" y="4871155"/>
            <a:ext cx="1307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DD3A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p16</a:t>
            </a:r>
            <a:r>
              <a:rPr lang="en-US" sz="1600" b="1" dirty="0">
                <a:solidFill>
                  <a:srgbClr val="F3B8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CDK6</a:t>
            </a:r>
            <a:endParaRPr lang="en-US" sz="1600" b="1" dirty="0">
              <a:solidFill>
                <a:srgbClr val="82C8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419D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p18</a:t>
            </a:r>
            <a:r>
              <a:rPr lang="en-US" sz="1600" b="1" dirty="0">
                <a:solidFill>
                  <a:srgbClr val="82C8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CDK6</a:t>
            </a:r>
          </a:p>
          <a:p>
            <a:r>
              <a:rPr lang="en-US" sz="1600" b="1" dirty="0">
                <a:solidFill>
                  <a:srgbClr val="D89D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p19</a:t>
            </a:r>
            <a:r>
              <a:rPr lang="en-US" sz="1600" b="1" dirty="0">
                <a:solidFill>
                  <a:srgbClr val="F9D2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CDK6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C8038-8598-F544-99B6-8270E49FB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109" y="4100296"/>
            <a:ext cx="5735180" cy="17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0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2C18EE65-C2A5-324A-8B3F-70176B9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9" t="53071" r="9023" b="7045"/>
          <a:stretch/>
        </p:blipFill>
        <p:spPr>
          <a:xfrm>
            <a:off x="129716" y="4079129"/>
            <a:ext cx="7315200" cy="1984344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8EDD66C-75A3-4F43-82F2-C5E397B00C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7" t="11593" r="8737" b="51936"/>
          <a:stretch/>
        </p:blipFill>
        <p:spPr>
          <a:xfrm>
            <a:off x="3258625" y="995753"/>
            <a:ext cx="8835697" cy="2191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F4D730-E1BA-6A44-80B1-156114FB84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974"/>
          <a:stretch/>
        </p:blipFill>
        <p:spPr>
          <a:xfrm>
            <a:off x="265702" y="525473"/>
            <a:ext cx="2922577" cy="308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22AE7D-2B60-1843-9E95-20C10A565C2A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DD4EA8-4C37-704A-9E60-CE0F6DA44ABE}"/>
              </a:ext>
            </a:extLst>
          </p:cNvPr>
          <p:cNvSpPr txBox="1"/>
          <p:nvPr/>
        </p:nvSpPr>
        <p:spPr>
          <a:xfrm>
            <a:off x="768243" y="330530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0       50     100     150     200    250    300     350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12560F-4BB9-E748-B693-CAB7A404A0E5}"/>
              </a:ext>
            </a:extLst>
          </p:cNvPr>
          <p:cNvSpPr txBox="1"/>
          <p:nvPr/>
        </p:nvSpPr>
        <p:spPr>
          <a:xfrm>
            <a:off x="1005382" y="625749"/>
            <a:ext cx="192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0, 388 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59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CDK6 : p18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B371E9-E846-9B4F-A183-005DEF2C0C65}"/>
              </a:ext>
            </a:extLst>
          </p:cNvPr>
          <p:cNvCxnSpPr>
            <a:cxnSpLocks/>
          </p:cNvCxnSpPr>
          <p:nvPr/>
        </p:nvCxnSpPr>
        <p:spPr>
          <a:xfrm>
            <a:off x="2076430" y="895996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ECF14-1716-A745-BEE0-FB9DB5B1F8F5}"/>
              </a:ext>
            </a:extLst>
          </p:cNvPr>
          <p:cNvSpPr/>
          <p:nvPr/>
        </p:nvSpPr>
        <p:spPr>
          <a:xfrm>
            <a:off x="2083024" y="889540"/>
            <a:ext cx="1071462" cy="2370984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D7CF9-FA9F-7A4C-B74C-C1BAEB58A792}"/>
              </a:ext>
            </a:extLst>
          </p:cNvPr>
          <p:cNvSpPr txBox="1"/>
          <p:nvPr/>
        </p:nvSpPr>
        <p:spPr>
          <a:xfrm>
            <a:off x="1005382" y="354167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pic>
        <p:nvPicPr>
          <p:cNvPr id="34" name="traj.mpg" descr="traj.mpg">
            <a:hlinkClick r:id="" action="ppaction://media"/>
            <a:extLst>
              <a:ext uri="{FF2B5EF4-FFF2-40B4-BE49-F238E27FC236}">
                <a16:creationId xmlns:a16="http://schemas.microsoft.com/office/drawing/2014/main" id="{FE5562BB-6CC3-3148-AD81-F26E194E4F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45160" y="3178400"/>
            <a:ext cx="4562874" cy="3679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08473B2-26ED-9C43-AD91-54BEDA21163C}"/>
              </a:ext>
            </a:extLst>
          </p:cNvPr>
          <p:cNvSpPr txBox="1"/>
          <p:nvPr/>
        </p:nvSpPr>
        <p:spPr>
          <a:xfrm>
            <a:off x="10270751" y="6249769"/>
            <a:ext cx="130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7DBF20-2F33-A34F-AC30-E6E0F473098C}"/>
              </a:ext>
            </a:extLst>
          </p:cNvPr>
          <p:cNvSpPr txBox="1"/>
          <p:nvPr/>
        </p:nvSpPr>
        <p:spPr>
          <a:xfrm>
            <a:off x="10924314" y="5873962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D0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h-cyclinD1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A8BD7A-AC82-1048-B00E-A7E201D8390A}"/>
              </a:ext>
            </a:extLst>
          </p:cNvPr>
          <p:cNvSpPr txBox="1"/>
          <p:nvPr/>
        </p:nvSpPr>
        <p:spPr>
          <a:xfrm>
            <a:off x="7794904" y="6193687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59DE9B-F80A-EC47-BAE9-C9393F110E78}"/>
              </a:ext>
            </a:extLst>
          </p:cNvPr>
          <p:cNvSpPr txBox="1"/>
          <p:nvPr/>
        </p:nvSpPr>
        <p:spPr>
          <a:xfrm>
            <a:off x="8887104" y="3611573"/>
            <a:ext cx="189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PROTAC</a:t>
            </a:r>
            <a:endParaRPr lang="en-US" sz="1200" b="1" dirty="0">
              <a:solidFill>
                <a:srgbClr val="66C8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ABFA2A-34B3-3242-ADA5-B3A3C1E7133D}"/>
              </a:ext>
            </a:extLst>
          </p:cNvPr>
          <p:cNvSpPr txBox="1"/>
          <p:nvPr/>
        </p:nvSpPr>
        <p:spPr>
          <a:xfrm>
            <a:off x="9661651" y="3400868"/>
            <a:ext cx="635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AB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D740E3-5B6C-7D41-8B2F-2D8D7E456EA3}"/>
              </a:ext>
            </a:extLst>
          </p:cNvPr>
          <p:cNvSpPr txBox="1"/>
          <p:nvPr/>
        </p:nvSpPr>
        <p:spPr>
          <a:xfrm>
            <a:off x="3416089" y="3322131"/>
            <a:ext cx="4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CRBN: 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E779, Q937, Q967, E1070, D1071, I1073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K18, R38, S78, R82, K85, R178</a:t>
            </a:r>
          </a:p>
          <a:p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N991, W1020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2A969E-53CF-C84F-B823-C0F4E3B57C90}"/>
              </a:ext>
            </a:extLst>
          </p:cNvPr>
          <p:cNvSpPr txBox="1"/>
          <p:nvPr/>
        </p:nvSpPr>
        <p:spPr>
          <a:xfrm>
            <a:off x="11007326" y="294640"/>
            <a:ext cx="726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1/4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2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BE3BDB-A0DC-8041-8928-1982920B0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8" t="52255" r="8817" b="6616"/>
          <a:stretch/>
        </p:blipFill>
        <p:spPr>
          <a:xfrm>
            <a:off x="147173" y="4197407"/>
            <a:ext cx="7315200" cy="2034844"/>
          </a:xfrm>
          <a:prstGeom prst="rect">
            <a:avLst/>
          </a:prstGeom>
        </p:spPr>
      </p:pic>
      <p:pic>
        <p:nvPicPr>
          <p:cNvPr id="5" name="traj.mpg" descr="traj.mpg">
            <a:hlinkClick r:id="" action="ppaction://media"/>
            <a:extLst>
              <a:ext uri="{FF2B5EF4-FFF2-40B4-BE49-F238E27FC236}">
                <a16:creationId xmlns:a16="http://schemas.microsoft.com/office/drawing/2014/main" id="{13E9751B-BD9D-2740-9AA0-E27FDE1EBF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260" t="14519" r="13708" b="21462"/>
          <a:stretch/>
        </p:blipFill>
        <p:spPr>
          <a:xfrm>
            <a:off x="7130438" y="3400868"/>
            <a:ext cx="5023298" cy="3200400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4D7ABD5-C9B5-7F46-A82A-BE02577D9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0" t="10937" r="9804" b="51591"/>
          <a:stretch/>
        </p:blipFill>
        <p:spPr>
          <a:xfrm>
            <a:off x="3221066" y="925786"/>
            <a:ext cx="8821780" cy="22734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8E6622-F5B8-314A-9FF8-59F89797F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788"/>
          <a:stretch/>
        </p:blipFill>
        <p:spPr>
          <a:xfrm>
            <a:off x="268233" y="525550"/>
            <a:ext cx="2930206" cy="308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22AE7D-2B60-1843-9E95-20C10A565C2A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12560F-4BB9-E748-B693-CAB7A404A0E5}"/>
              </a:ext>
            </a:extLst>
          </p:cNvPr>
          <p:cNvSpPr txBox="1"/>
          <p:nvPr/>
        </p:nvSpPr>
        <p:spPr>
          <a:xfrm>
            <a:off x="1005382" y="625749"/>
            <a:ext cx="192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1, 395 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59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CDK6 : p18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B371E9-E846-9B4F-A183-005DEF2C0C65}"/>
              </a:ext>
            </a:extLst>
          </p:cNvPr>
          <p:cNvCxnSpPr>
            <a:cxnSpLocks/>
          </p:cNvCxnSpPr>
          <p:nvPr/>
        </p:nvCxnSpPr>
        <p:spPr>
          <a:xfrm>
            <a:off x="1983544" y="905916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ECF14-1716-A745-BEE0-FB9DB5B1F8F5}"/>
              </a:ext>
            </a:extLst>
          </p:cNvPr>
          <p:cNvSpPr/>
          <p:nvPr/>
        </p:nvSpPr>
        <p:spPr>
          <a:xfrm>
            <a:off x="1990265" y="905916"/>
            <a:ext cx="1131648" cy="2370984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D7CF9-FA9F-7A4C-B74C-C1BAEB58A792}"/>
              </a:ext>
            </a:extLst>
          </p:cNvPr>
          <p:cNvSpPr txBox="1"/>
          <p:nvPr/>
        </p:nvSpPr>
        <p:spPr>
          <a:xfrm>
            <a:off x="1005382" y="354167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8473B2-26ED-9C43-AD91-54BEDA21163C}"/>
              </a:ext>
            </a:extLst>
          </p:cNvPr>
          <p:cNvSpPr txBox="1"/>
          <p:nvPr/>
        </p:nvSpPr>
        <p:spPr>
          <a:xfrm>
            <a:off x="9947221" y="6363383"/>
            <a:ext cx="130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7DBF20-2F33-A34F-AC30-E6E0F473098C}"/>
              </a:ext>
            </a:extLst>
          </p:cNvPr>
          <p:cNvSpPr txBox="1"/>
          <p:nvPr/>
        </p:nvSpPr>
        <p:spPr>
          <a:xfrm>
            <a:off x="10828520" y="6065341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D0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h-cyclinD1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A8BD7A-AC82-1048-B00E-A7E201D8390A}"/>
              </a:ext>
            </a:extLst>
          </p:cNvPr>
          <p:cNvSpPr txBox="1"/>
          <p:nvPr/>
        </p:nvSpPr>
        <p:spPr>
          <a:xfrm>
            <a:off x="7794307" y="6043239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59DE9B-F80A-EC47-BAE9-C9393F110E78}"/>
              </a:ext>
            </a:extLst>
          </p:cNvPr>
          <p:cNvSpPr txBox="1"/>
          <p:nvPr/>
        </p:nvSpPr>
        <p:spPr>
          <a:xfrm>
            <a:off x="8559766" y="3576618"/>
            <a:ext cx="189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PROTAC</a:t>
            </a:r>
            <a:endParaRPr lang="en-US" sz="1200" b="1" dirty="0">
              <a:solidFill>
                <a:srgbClr val="66C8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ABFA2A-34B3-3242-ADA5-B3A3C1E7133D}"/>
              </a:ext>
            </a:extLst>
          </p:cNvPr>
          <p:cNvSpPr txBox="1"/>
          <p:nvPr/>
        </p:nvSpPr>
        <p:spPr>
          <a:xfrm>
            <a:off x="9731320" y="3460810"/>
            <a:ext cx="635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AB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BA621F-582C-FD43-B4F3-059A1073A15A}"/>
              </a:ext>
            </a:extLst>
          </p:cNvPr>
          <p:cNvSpPr txBox="1"/>
          <p:nvPr/>
        </p:nvSpPr>
        <p:spPr>
          <a:xfrm>
            <a:off x="768243" y="3304985"/>
            <a:ext cx="259471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0               100             200             300             400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0E4158-21DF-E443-AF05-09CF3E2E5720}"/>
              </a:ext>
            </a:extLst>
          </p:cNvPr>
          <p:cNvSpPr txBox="1"/>
          <p:nvPr/>
        </p:nvSpPr>
        <p:spPr>
          <a:xfrm>
            <a:off x="3327735" y="3246979"/>
            <a:ext cx="5505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CRBN: 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E755, Y774, E779, D931, E951, H993, P1067, E1070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Y16, R38, S78, R82, K85, R136, L168, T169, S170</a:t>
            </a:r>
          </a:p>
          <a:p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N991, W1020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rgbClr val="BDBEF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F88FA-C974-7544-9A6A-83FC37C72B75}"/>
              </a:ext>
            </a:extLst>
          </p:cNvPr>
          <p:cNvSpPr txBox="1"/>
          <p:nvPr/>
        </p:nvSpPr>
        <p:spPr>
          <a:xfrm>
            <a:off x="11007326" y="294640"/>
            <a:ext cx="726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1/4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6748232-D292-454B-A23B-B913C5246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9" t="52482" r="8811" b="7418"/>
          <a:stretch/>
        </p:blipFill>
        <p:spPr>
          <a:xfrm>
            <a:off x="135579" y="4222367"/>
            <a:ext cx="7315200" cy="2037147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D40146-B13C-F54A-AECE-32253E8E3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2" t="9905" r="8335" b="50883"/>
          <a:stretch/>
        </p:blipFill>
        <p:spPr>
          <a:xfrm>
            <a:off x="3271009" y="871299"/>
            <a:ext cx="8833104" cy="236098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4E1A502-CCCE-3E44-922C-3B2768973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02"/>
          <a:stretch/>
        </p:blipFill>
        <p:spPr>
          <a:xfrm>
            <a:off x="267970" y="525473"/>
            <a:ext cx="2921417" cy="308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22AE7D-2B60-1843-9E95-20C10A565C2A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12560F-4BB9-E748-B693-CAB7A404A0E5}"/>
              </a:ext>
            </a:extLst>
          </p:cNvPr>
          <p:cNvSpPr txBox="1"/>
          <p:nvPr/>
        </p:nvSpPr>
        <p:spPr>
          <a:xfrm>
            <a:off x="1005382" y="625749"/>
            <a:ext cx="192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2, 278 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59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CDK6 : p18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B371E9-E846-9B4F-A183-005DEF2C0C65}"/>
              </a:ext>
            </a:extLst>
          </p:cNvPr>
          <p:cNvCxnSpPr>
            <a:cxnSpLocks/>
          </p:cNvCxnSpPr>
          <p:nvPr/>
        </p:nvCxnSpPr>
        <p:spPr>
          <a:xfrm>
            <a:off x="2044504" y="895756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ECF14-1716-A745-BEE0-FB9DB5B1F8F5}"/>
              </a:ext>
            </a:extLst>
          </p:cNvPr>
          <p:cNvSpPr/>
          <p:nvPr/>
        </p:nvSpPr>
        <p:spPr>
          <a:xfrm>
            <a:off x="2065661" y="905916"/>
            <a:ext cx="1088823" cy="2370984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D7CF9-FA9F-7A4C-B74C-C1BAEB58A792}"/>
              </a:ext>
            </a:extLst>
          </p:cNvPr>
          <p:cNvSpPr txBox="1"/>
          <p:nvPr/>
        </p:nvSpPr>
        <p:spPr>
          <a:xfrm>
            <a:off x="1005382" y="354167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9F8667-DFDC-1C42-B672-38AF1B73BD8E}"/>
              </a:ext>
            </a:extLst>
          </p:cNvPr>
          <p:cNvSpPr txBox="1"/>
          <p:nvPr/>
        </p:nvSpPr>
        <p:spPr>
          <a:xfrm>
            <a:off x="768660" y="3303796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0           50        100        150        200       250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0D96ED-66B0-7948-AC46-849B867A42BF}"/>
              </a:ext>
            </a:extLst>
          </p:cNvPr>
          <p:cNvSpPr txBox="1"/>
          <p:nvPr/>
        </p:nvSpPr>
        <p:spPr>
          <a:xfrm>
            <a:off x="4636432" y="3144460"/>
            <a:ext cx="60888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Consensus</a:t>
            </a:r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CRBN: 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E755, Y774, E779, D931, Q937, E951, Q967, H993, P1067, D1068, E1070, D1071, E1072, I1073, D1076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Y16, K18, R38, S78, R82, K85, R136, L168, T169, S170, R178</a:t>
            </a:r>
          </a:p>
          <a:p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N991, H997, W1020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E5A840-9286-9541-92C2-5216CC33AA32}"/>
              </a:ext>
            </a:extLst>
          </p:cNvPr>
          <p:cNvSpPr txBox="1"/>
          <p:nvPr/>
        </p:nvSpPr>
        <p:spPr>
          <a:xfrm>
            <a:off x="11007326" y="294640"/>
            <a:ext cx="726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1/4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23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A609D2F-BDF9-C04B-8732-7D8D6CA6B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" t="10261" r="9068" b="51335"/>
          <a:stretch/>
        </p:blipFill>
        <p:spPr>
          <a:xfrm>
            <a:off x="3208876" y="866011"/>
            <a:ext cx="8833104" cy="2441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39BFCA-C8FE-3B49-B919-61EB8D08C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27"/>
          <a:stretch/>
        </p:blipFill>
        <p:spPr>
          <a:xfrm>
            <a:off x="265702" y="530860"/>
            <a:ext cx="2932737" cy="308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22AE7D-2B60-1843-9E95-20C10A565C2A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12560F-4BB9-E748-B693-CAB7A404A0E5}"/>
              </a:ext>
            </a:extLst>
          </p:cNvPr>
          <p:cNvSpPr txBox="1"/>
          <p:nvPr/>
        </p:nvSpPr>
        <p:spPr>
          <a:xfrm>
            <a:off x="1005382" y="625749"/>
            <a:ext cx="192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0, 219 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59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CDK4 : p27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B371E9-E846-9B4F-A183-005DEF2C0C65}"/>
              </a:ext>
            </a:extLst>
          </p:cNvPr>
          <p:cNvCxnSpPr>
            <a:cxnSpLocks/>
          </p:cNvCxnSpPr>
          <p:nvPr/>
        </p:nvCxnSpPr>
        <p:spPr>
          <a:xfrm>
            <a:off x="2371070" y="914400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ECF14-1716-A745-BEE0-FB9DB5B1F8F5}"/>
              </a:ext>
            </a:extLst>
          </p:cNvPr>
          <p:cNvSpPr/>
          <p:nvPr/>
        </p:nvSpPr>
        <p:spPr>
          <a:xfrm>
            <a:off x="2371070" y="889540"/>
            <a:ext cx="783416" cy="2370984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D7CF9-FA9F-7A4C-B74C-C1BAEB58A792}"/>
              </a:ext>
            </a:extLst>
          </p:cNvPr>
          <p:cNvSpPr txBox="1"/>
          <p:nvPr/>
        </p:nvSpPr>
        <p:spPr>
          <a:xfrm>
            <a:off x="1005382" y="354167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268276-EA42-1C44-A6FC-2BC8ABC345AF}"/>
              </a:ext>
            </a:extLst>
          </p:cNvPr>
          <p:cNvSpPr txBox="1"/>
          <p:nvPr/>
        </p:nvSpPr>
        <p:spPr>
          <a:xfrm>
            <a:off x="781200" y="3308871"/>
            <a:ext cx="239245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0              50            100           150           200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D85FAEF5-A62B-9D40-837A-907ED4849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6" t="52579" r="7375" b="6918"/>
          <a:stretch/>
        </p:blipFill>
        <p:spPr>
          <a:xfrm>
            <a:off x="2079934" y="3832092"/>
            <a:ext cx="9732147" cy="27777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365290-08D2-E84A-ABA4-16EDAB904593}"/>
              </a:ext>
            </a:extLst>
          </p:cNvPr>
          <p:cNvSpPr/>
          <p:nvPr/>
        </p:nvSpPr>
        <p:spPr>
          <a:xfrm>
            <a:off x="4037689" y="3348680"/>
            <a:ext cx="31630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CRBN: 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Q641, E666, E668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K322, S323, R325, L465</a:t>
            </a:r>
          </a:p>
          <a:p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N878, W907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2166F-A3B0-154B-917D-FD09205D6A24}"/>
              </a:ext>
            </a:extLst>
          </p:cNvPr>
          <p:cNvSpPr txBox="1"/>
          <p:nvPr/>
        </p:nvSpPr>
        <p:spPr>
          <a:xfrm>
            <a:off x="11007326" y="294640"/>
            <a:ext cx="726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1/4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8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0013E6-983E-F346-A8D1-D8252B13C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9" t="52485" r="8596" b="6509"/>
          <a:stretch/>
        </p:blipFill>
        <p:spPr>
          <a:xfrm>
            <a:off x="1737523" y="3832092"/>
            <a:ext cx="9886209" cy="2812212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040FE0-2498-E842-8BD8-87325118E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8" t="10093" r="9067" b="50858"/>
          <a:stretch/>
        </p:blipFill>
        <p:spPr>
          <a:xfrm>
            <a:off x="3183410" y="798248"/>
            <a:ext cx="8833104" cy="23319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BBF548-4E60-1642-9AA5-DC5321D15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85"/>
          <a:stretch/>
        </p:blipFill>
        <p:spPr>
          <a:xfrm>
            <a:off x="266170" y="533042"/>
            <a:ext cx="2942706" cy="3086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22AE7D-2B60-1843-9E95-20C10A565C2A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12560F-4BB9-E748-B693-CAB7A404A0E5}"/>
              </a:ext>
            </a:extLst>
          </p:cNvPr>
          <p:cNvSpPr txBox="1"/>
          <p:nvPr/>
        </p:nvSpPr>
        <p:spPr>
          <a:xfrm>
            <a:off x="1005382" y="625749"/>
            <a:ext cx="192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1, 306 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59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CDK4 : p27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B371E9-E846-9B4F-A183-005DEF2C0C65}"/>
              </a:ext>
            </a:extLst>
          </p:cNvPr>
          <p:cNvCxnSpPr>
            <a:cxnSpLocks/>
          </p:cNvCxnSpPr>
          <p:nvPr/>
        </p:nvCxnSpPr>
        <p:spPr>
          <a:xfrm>
            <a:off x="1588750" y="905840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ECF14-1716-A745-BEE0-FB9DB5B1F8F5}"/>
              </a:ext>
            </a:extLst>
          </p:cNvPr>
          <p:cNvSpPr/>
          <p:nvPr/>
        </p:nvSpPr>
        <p:spPr>
          <a:xfrm>
            <a:off x="1592503" y="905840"/>
            <a:ext cx="1444610" cy="2370984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D7CF9-FA9F-7A4C-B74C-C1BAEB58A792}"/>
              </a:ext>
            </a:extLst>
          </p:cNvPr>
          <p:cNvSpPr txBox="1"/>
          <p:nvPr/>
        </p:nvSpPr>
        <p:spPr>
          <a:xfrm>
            <a:off x="1005382" y="354167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7CDB08-3925-F14B-83BE-F2EF140D93FB}"/>
              </a:ext>
            </a:extLst>
          </p:cNvPr>
          <p:cNvSpPr txBox="1"/>
          <p:nvPr/>
        </p:nvSpPr>
        <p:spPr>
          <a:xfrm>
            <a:off x="771040" y="3308406"/>
            <a:ext cx="239245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0          50       100       150      200      250     300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3E885F-8B68-6A40-BA65-65F1E0D7FE12}"/>
              </a:ext>
            </a:extLst>
          </p:cNvPr>
          <p:cNvSpPr/>
          <p:nvPr/>
        </p:nvSpPr>
        <p:spPr>
          <a:xfrm>
            <a:off x="4765587" y="3081574"/>
            <a:ext cx="39482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CRBN: 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E666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K309, R311</a:t>
            </a:r>
          </a:p>
          <a:p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V383, W907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F0E5D-8535-BF42-B189-011408678239}"/>
              </a:ext>
            </a:extLst>
          </p:cNvPr>
          <p:cNvSpPr txBox="1"/>
          <p:nvPr/>
        </p:nvSpPr>
        <p:spPr>
          <a:xfrm>
            <a:off x="11007326" y="294640"/>
            <a:ext cx="726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1/4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2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C423552-448C-D14D-BDC1-FCF35058F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3" t="52467" r="9086" b="6657"/>
          <a:stretch/>
        </p:blipFill>
        <p:spPr>
          <a:xfrm>
            <a:off x="2209330" y="3890893"/>
            <a:ext cx="9739223" cy="28032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4485C9-9F6A-D842-B8EC-51AC84420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91"/>
          <a:stretch/>
        </p:blipFill>
        <p:spPr>
          <a:xfrm>
            <a:off x="266372" y="522702"/>
            <a:ext cx="2926184" cy="3090672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6BEDE34-DA7B-864D-8EE3-7EB41ECA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8" t="10235" r="9093" b="51407"/>
          <a:stretch/>
        </p:blipFill>
        <p:spPr>
          <a:xfrm>
            <a:off x="3316082" y="919251"/>
            <a:ext cx="8778240" cy="23405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22AE7D-2B60-1843-9E95-20C10A565C2A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12560F-4BB9-E748-B693-CAB7A404A0E5}"/>
              </a:ext>
            </a:extLst>
          </p:cNvPr>
          <p:cNvSpPr txBox="1"/>
          <p:nvPr/>
        </p:nvSpPr>
        <p:spPr>
          <a:xfrm>
            <a:off x="1005382" y="625749"/>
            <a:ext cx="192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2, 306 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59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CDK4 : p27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D7CF9-FA9F-7A4C-B74C-C1BAEB58A792}"/>
              </a:ext>
            </a:extLst>
          </p:cNvPr>
          <p:cNvSpPr txBox="1"/>
          <p:nvPr/>
        </p:nvSpPr>
        <p:spPr>
          <a:xfrm>
            <a:off x="1005382" y="354167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7CDB08-3925-F14B-83BE-F2EF140D93FB}"/>
              </a:ext>
            </a:extLst>
          </p:cNvPr>
          <p:cNvSpPr txBox="1"/>
          <p:nvPr/>
        </p:nvSpPr>
        <p:spPr>
          <a:xfrm>
            <a:off x="800100" y="3321278"/>
            <a:ext cx="239245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0        50        100       150      200      250     300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48EFEB-3633-4C4F-A5EB-8F617007D495}"/>
              </a:ext>
            </a:extLst>
          </p:cNvPr>
          <p:cNvSpPr/>
          <p:nvPr/>
        </p:nvSpPr>
        <p:spPr>
          <a:xfrm>
            <a:off x="2302328" y="903268"/>
            <a:ext cx="734781" cy="2370984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5E5EC5-CCA1-4B45-AA71-3B26D3CC97E3}"/>
              </a:ext>
            </a:extLst>
          </p:cNvPr>
          <p:cNvCxnSpPr>
            <a:cxnSpLocks/>
          </p:cNvCxnSpPr>
          <p:nvPr/>
        </p:nvCxnSpPr>
        <p:spPr>
          <a:xfrm>
            <a:off x="2302328" y="903268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4DE5327-3DA7-0046-83FE-DDA89F584638}"/>
              </a:ext>
            </a:extLst>
          </p:cNvPr>
          <p:cNvSpPr/>
          <p:nvPr/>
        </p:nvSpPr>
        <p:spPr>
          <a:xfrm>
            <a:off x="4043770" y="4150977"/>
            <a:ext cx="4858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Consensus:</a:t>
            </a:r>
          </a:p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CRBN: 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Q641, E666, E668, T708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K309, R311, K322, S323, R325, N328, L465</a:t>
            </a:r>
          </a:p>
          <a:p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V383, N878, W907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CBDA3-6939-2D4A-8E3F-582C4E24F5D7}"/>
              </a:ext>
            </a:extLst>
          </p:cNvPr>
          <p:cNvSpPr txBox="1"/>
          <p:nvPr/>
        </p:nvSpPr>
        <p:spPr>
          <a:xfrm>
            <a:off x="11007326" y="294640"/>
            <a:ext cx="726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1/4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38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358D3E-C3D2-4345-977C-08FA151AA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100" y="2539365"/>
            <a:ext cx="70358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VHL</a:t>
            </a:r>
          </a:p>
        </p:txBody>
      </p:sp>
    </p:spTree>
    <p:extLst>
      <p:ext uri="{BB962C8B-B14F-4D97-AF65-F5344CB8AC3E}">
        <p14:creationId xmlns:p14="http://schemas.microsoft.com/office/powerpoint/2010/main" val="1380550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255B2-F766-3E4D-8534-041FE6DA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5776" y="19323"/>
            <a:ext cx="11436306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273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VHL: BSJ-05-017 : CDK6 : p18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0DF96C-6819-3644-A24B-59982612D630}"/>
              </a:ext>
            </a:extLst>
          </p:cNvPr>
          <p:cNvSpPr txBox="1"/>
          <p:nvPr/>
        </p:nvSpPr>
        <p:spPr>
          <a:xfrm>
            <a:off x="11007326" y="294640"/>
            <a:ext cx="93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1/10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E73BD-14F1-D545-B685-95E9C001A8FD}"/>
              </a:ext>
            </a:extLst>
          </p:cNvPr>
          <p:cNvSpPr txBox="1"/>
          <p:nvPr/>
        </p:nvSpPr>
        <p:spPr>
          <a:xfrm>
            <a:off x="3044194" y="3946385"/>
            <a:ext cx="4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VHL: 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D814, E816, Q818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K18, R36, R38</a:t>
            </a:r>
          </a:p>
        </p:txBody>
      </p:sp>
    </p:spTree>
    <p:extLst>
      <p:ext uri="{BB962C8B-B14F-4D97-AF65-F5344CB8AC3E}">
        <p14:creationId xmlns:p14="http://schemas.microsoft.com/office/powerpoint/2010/main" val="9987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E26E5BF-5E5D-9B40-94DC-8B538D32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47" y="0"/>
            <a:ext cx="1143630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273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VHL: BSJ-05-017 : CDK6 : p18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87087-A663-FD41-A61A-8129A575A28F}"/>
              </a:ext>
            </a:extLst>
          </p:cNvPr>
          <p:cNvSpPr txBox="1"/>
          <p:nvPr/>
        </p:nvSpPr>
        <p:spPr>
          <a:xfrm>
            <a:off x="11007326" y="294640"/>
            <a:ext cx="93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1/10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F6F53-C5DF-8040-A871-0BA3B1148EDA}"/>
              </a:ext>
            </a:extLst>
          </p:cNvPr>
          <p:cNvSpPr txBox="1"/>
          <p:nvPr/>
        </p:nvSpPr>
        <p:spPr>
          <a:xfrm>
            <a:off x="3176079" y="4034308"/>
            <a:ext cx="24334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VHL: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R791, E792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S170</a:t>
            </a:r>
          </a:p>
          <a:p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F156, Y834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8050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E5A80B6-C12E-8542-9D74-A06A2C2DB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47" y="0"/>
            <a:ext cx="1143630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273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VHL: BSJ-05-017 : CDK6 : p18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1775B-989D-A145-B558-56F91C6CC9A6}"/>
              </a:ext>
            </a:extLst>
          </p:cNvPr>
          <p:cNvSpPr txBox="1"/>
          <p:nvPr/>
        </p:nvSpPr>
        <p:spPr>
          <a:xfrm>
            <a:off x="11007326" y="294640"/>
            <a:ext cx="93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1/10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B76E0-044F-B74E-B1BF-342A1FF16CB0}"/>
              </a:ext>
            </a:extLst>
          </p:cNvPr>
          <p:cNvSpPr txBox="1"/>
          <p:nvPr/>
        </p:nvSpPr>
        <p:spPr>
          <a:xfrm>
            <a:off x="3044194" y="3886424"/>
            <a:ext cx="4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Consensus:</a:t>
            </a:r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VHL: 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R791, E792, D814, E816, Q818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K18, R36, R38, S170</a:t>
            </a:r>
          </a:p>
          <a:p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F156, Y834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812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EEEFCB-A334-2549-B948-8F0911EB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93" y="160638"/>
            <a:ext cx="3612107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73691B-CC0F-8D47-B680-FB89DEA7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312" y="160638"/>
            <a:ext cx="3612107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62E76B-742E-F74C-92DC-D2E4B0C3D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65" r="28433"/>
          <a:stretch/>
        </p:blipFill>
        <p:spPr>
          <a:xfrm>
            <a:off x="6870360" y="160638"/>
            <a:ext cx="1907243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B17901-6B93-F44E-89F2-EFCB44214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09"/>
          <a:stretch/>
        </p:blipFill>
        <p:spPr>
          <a:xfrm>
            <a:off x="741409" y="160638"/>
            <a:ext cx="3051914" cy="36576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03F505-72A8-DC49-B969-460E458DA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99762"/>
              </p:ext>
            </p:extLst>
          </p:nvPr>
        </p:nvGraphicFramePr>
        <p:xfrm>
          <a:off x="1393970" y="3964160"/>
          <a:ext cx="9128988" cy="1854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14037">
                  <a:extLst>
                    <a:ext uri="{9D8B030D-6E8A-4147-A177-3AD203B41FA5}">
                      <a16:colId xmlns:a16="http://schemas.microsoft.com/office/drawing/2014/main" val="1292396919"/>
                    </a:ext>
                  </a:extLst>
                </a:gridCol>
                <a:gridCol w="3237470">
                  <a:extLst>
                    <a:ext uri="{9D8B030D-6E8A-4147-A177-3AD203B41FA5}">
                      <a16:colId xmlns:a16="http://schemas.microsoft.com/office/drawing/2014/main" val="1924512513"/>
                    </a:ext>
                  </a:extLst>
                </a:gridCol>
                <a:gridCol w="2187146">
                  <a:extLst>
                    <a:ext uri="{9D8B030D-6E8A-4147-A177-3AD203B41FA5}">
                      <a16:colId xmlns:a16="http://schemas.microsoft.com/office/drawing/2014/main" val="1238151238"/>
                    </a:ext>
                  </a:extLst>
                </a:gridCol>
                <a:gridCol w="2990335">
                  <a:extLst>
                    <a:ext uri="{9D8B030D-6E8A-4147-A177-3AD203B41FA5}">
                      <a16:colId xmlns:a16="http://schemas.microsoft.com/office/drawing/2014/main" val="749211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2EUF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5L2I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1G3N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41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Palbociclib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Cdk6 +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Vcyclin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Palbociclib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Cdk6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 + Cdk6 +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Vcyclin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4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Helix-in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Helix-out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Helix-out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76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DFG-in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DFG-in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DFG-out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313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 (K-E salt bridge 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“Intermediate”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861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136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60F237-0978-A744-85D6-4CE5FB8CB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23" y="0"/>
            <a:ext cx="1143630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273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VHL: BSJ-05-017 : CDK4 : p27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E1E14-93B8-4348-9DA2-01F9923C58D1}"/>
              </a:ext>
            </a:extLst>
          </p:cNvPr>
          <p:cNvSpPr txBox="1"/>
          <p:nvPr/>
        </p:nvSpPr>
        <p:spPr>
          <a:xfrm>
            <a:off x="11007326" y="294640"/>
            <a:ext cx="93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1/10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B5C7E-4792-2444-91E7-B85408AF4255}"/>
              </a:ext>
            </a:extLst>
          </p:cNvPr>
          <p:cNvSpPr txBox="1"/>
          <p:nvPr/>
        </p:nvSpPr>
        <p:spPr>
          <a:xfrm>
            <a:off x="2683709" y="4412377"/>
            <a:ext cx="4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VHL: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Q705, P706, Y707, H719, D752 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R311, Y390, T403, S437, G438, G439</a:t>
            </a:r>
          </a:p>
          <a:p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D445</a:t>
            </a:r>
            <a:endParaRPr lang="en-US" sz="1400" dirty="0">
              <a:solidFill>
                <a:srgbClr val="A8C7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34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42D2EE-627D-FC40-997D-542044AE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47" y="0"/>
            <a:ext cx="1143630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273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VHL: BSJ-05-017 : CDK4 : p27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5D822-FAB7-A941-B6FC-2A850F9787B3}"/>
              </a:ext>
            </a:extLst>
          </p:cNvPr>
          <p:cNvSpPr txBox="1"/>
          <p:nvPr/>
        </p:nvSpPr>
        <p:spPr>
          <a:xfrm>
            <a:off x="11007326" y="294640"/>
            <a:ext cx="93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1/10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5180A-1F10-3549-9DE3-4E7387F45EBD}"/>
              </a:ext>
            </a:extLst>
          </p:cNvPr>
          <p:cNvSpPr txBox="1"/>
          <p:nvPr/>
        </p:nvSpPr>
        <p:spPr>
          <a:xfrm>
            <a:off x="5844039" y="4062414"/>
            <a:ext cx="4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VHL: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D701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T403</a:t>
            </a:r>
          </a:p>
          <a:p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S720, Y721, Y707</a:t>
            </a:r>
            <a:endParaRPr lang="en-US" sz="1400" dirty="0">
              <a:solidFill>
                <a:srgbClr val="A8C7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943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29580A-1D6C-C243-91A4-8ED62D5E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47" y="0"/>
            <a:ext cx="1143630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E1C4A-C0E8-854E-8FC3-8F3265ABFF57}"/>
              </a:ext>
            </a:extLst>
          </p:cNvPr>
          <p:cNvSpPr txBox="1"/>
          <p:nvPr/>
        </p:nvSpPr>
        <p:spPr>
          <a:xfrm>
            <a:off x="37892" y="40302"/>
            <a:ext cx="10273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VHL: BSJ-05-017 : CDK4 : p27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8096E-039B-2A4C-9EE6-BE7CEF4DC48A}"/>
              </a:ext>
            </a:extLst>
          </p:cNvPr>
          <p:cNvSpPr txBox="1"/>
          <p:nvPr/>
        </p:nvSpPr>
        <p:spPr>
          <a:xfrm>
            <a:off x="11007326" y="294640"/>
            <a:ext cx="93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1/10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7DBC6-BBB0-A543-8BDD-922F6630D641}"/>
              </a:ext>
            </a:extLst>
          </p:cNvPr>
          <p:cNvSpPr txBox="1"/>
          <p:nvPr/>
        </p:nvSpPr>
        <p:spPr>
          <a:xfrm>
            <a:off x="2683709" y="4412377"/>
            <a:ext cx="51678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Consensus:</a:t>
            </a:r>
            <a:endParaRPr lang="en-US" sz="1400" b="1" dirty="0">
              <a:solidFill>
                <a:srgbClr val="BDBEF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VHL:</a:t>
            </a:r>
            <a:r>
              <a:rPr lang="en-US" sz="1400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D701, Q705, P706, Y707, T709, H719, D752, Q754 </a:t>
            </a:r>
          </a:p>
          <a:p>
            <a:r>
              <a:rPr lang="en-US" sz="14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G305, T306, V307, R311, Y390, T403, S437, G438, G439, W466, R497</a:t>
            </a:r>
          </a:p>
          <a:p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Ligand:</a:t>
            </a:r>
            <a:r>
              <a:rPr lang="en-US" sz="1400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D445, S720, Y721, Y707</a:t>
            </a:r>
            <a:endParaRPr lang="en-US" sz="1400" dirty="0">
              <a:solidFill>
                <a:srgbClr val="A8C7C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36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090610-DDE2-5540-82F6-3910A048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90" y="685800"/>
            <a:ext cx="947196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41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aj.mpg" descr="traj.mpg">
            <a:hlinkClick r:id="" action="ppaction://media"/>
            <a:extLst>
              <a:ext uri="{FF2B5EF4-FFF2-40B4-BE49-F238E27FC236}">
                <a16:creationId xmlns:a16="http://schemas.microsoft.com/office/drawing/2014/main" id="{994BEB1D-81A1-3045-9AED-A747128C7C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0631" y="792480"/>
            <a:ext cx="7370339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CBB92-E652-094E-B731-62CBFDF2484B}"/>
              </a:ext>
            </a:extLst>
          </p:cNvPr>
          <p:cNvSpPr txBox="1"/>
          <p:nvPr/>
        </p:nvSpPr>
        <p:spPr>
          <a:xfrm>
            <a:off x="71120" y="121920"/>
            <a:ext cx="975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p18 : CDK6 : CRBN at 404.15 K (run0, 388 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3C444-8C3B-7748-914D-0F48A9DE2B3D}"/>
              </a:ext>
            </a:extLst>
          </p:cNvPr>
          <p:cNvSpPr txBox="1"/>
          <p:nvPr/>
        </p:nvSpPr>
        <p:spPr>
          <a:xfrm>
            <a:off x="6874263" y="5743859"/>
            <a:ext cx="1307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7B9BB-0C91-EB40-B138-E0AA71FC91D7}"/>
              </a:ext>
            </a:extLst>
          </p:cNvPr>
          <p:cNvSpPr txBox="1"/>
          <p:nvPr/>
        </p:nvSpPr>
        <p:spPr>
          <a:xfrm>
            <a:off x="9058848" y="2525395"/>
            <a:ext cx="218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0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h-cyclinD1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C2311-D022-3842-92B3-9AA9EFA63171}"/>
              </a:ext>
            </a:extLst>
          </p:cNvPr>
          <p:cNvSpPr txBox="1"/>
          <p:nvPr/>
        </p:nvSpPr>
        <p:spPr>
          <a:xfrm>
            <a:off x="6096000" y="1352768"/>
            <a:ext cx="218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AB7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2DD6C-F5CE-AD43-A9D4-19A4823BF04F}"/>
              </a:ext>
            </a:extLst>
          </p:cNvPr>
          <p:cNvSpPr txBox="1"/>
          <p:nvPr/>
        </p:nvSpPr>
        <p:spPr>
          <a:xfrm>
            <a:off x="1733899" y="2590282"/>
            <a:ext cx="218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1A5DA-E5D9-D040-A43B-26607DC091F2}"/>
              </a:ext>
            </a:extLst>
          </p:cNvPr>
          <p:cNvSpPr txBox="1"/>
          <p:nvPr/>
        </p:nvSpPr>
        <p:spPr>
          <a:xfrm>
            <a:off x="4829876" y="1632912"/>
            <a:ext cx="189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PROTAC</a:t>
            </a:r>
            <a:endParaRPr lang="en-US" sz="1600" b="1" dirty="0">
              <a:solidFill>
                <a:srgbClr val="66C8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F5CE-02D2-2F4F-B125-6DFE3CE2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100" y="2539365"/>
            <a:ext cx="70358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Small Models</a:t>
            </a:r>
          </a:p>
        </p:txBody>
      </p:sp>
    </p:spTree>
    <p:extLst>
      <p:ext uri="{BB962C8B-B14F-4D97-AF65-F5344CB8AC3E}">
        <p14:creationId xmlns:p14="http://schemas.microsoft.com/office/powerpoint/2010/main" val="3859661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B08CE2-4C9A-BA49-8C3C-3888AA3D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5702" y="3497580"/>
            <a:ext cx="4114800" cy="308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F91867-0B84-724C-82F4-79BC4744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4316" y="3497657"/>
            <a:ext cx="4114800" cy="308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40D76E-8C6A-1845-96D5-0F0A339B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930" y="3497580"/>
            <a:ext cx="4114800" cy="308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06430-5D27-D541-AACD-C94D317A89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5702" y="525473"/>
            <a:ext cx="41148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1A55E-A198-CC46-A35F-9E7FFB9B4A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4316" y="525550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FF142-797B-D949-B3ED-6BDCBAA5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02930" y="525473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66C97-4770-3144-94FC-399EAD513940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73C6F-6E89-C341-ABDF-46471B62441A}"/>
              </a:ext>
            </a:extLst>
          </p:cNvPr>
          <p:cNvSpPr txBox="1"/>
          <p:nvPr/>
        </p:nvSpPr>
        <p:spPr>
          <a:xfrm>
            <a:off x="9799223" y="878939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BSJ-03-123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D82DE-1D02-4242-ACF2-9AE3A7688808}"/>
              </a:ext>
            </a:extLst>
          </p:cNvPr>
          <p:cNvSpPr txBox="1"/>
          <p:nvPr/>
        </p:nvSpPr>
        <p:spPr>
          <a:xfrm>
            <a:off x="1367524" y="639322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D6FB9-A674-714D-BAD9-F5E4CFDB159B}"/>
              </a:ext>
            </a:extLst>
          </p:cNvPr>
          <p:cNvSpPr txBox="1"/>
          <p:nvPr/>
        </p:nvSpPr>
        <p:spPr>
          <a:xfrm>
            <a:off x="5293208" y="633608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6B5A9-557E-694B-B465-8644CA1FB36D}"/>
              </a:ext>
            </a:extLst>
          </p:cNvPr>
          <p:cNvSpPr txBox="1"/>
          <p:nvPr/>
        </p:nvSpPr>
        <p:spPr>
          <a:xfrm>
            <a:off x="9261822" y="639322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E910F-E743-AA45-9B85-52B6688C696C}"/>
              </a:ext>
            </a:extLst>
          </p:cNvPr>
          <p:cNvSpPr txBox="1"/>
          <p:nvPr/>
        </p:nvSpPr>
        <p:spPr>
          <a:xfrm>
            <a:off x="4743706" y="3305303"/>
            <a:ext cx="247433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0               100             200             300            400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D5700-C4A3-8D4B-8CB4-6B687938DD44}"/>
              </a:ext>
            </a:extLst>
          </p:cNvPr>
          <p:cNvSpPr txBox="1"/>
          <p:nvPr/>
        </p:nvSpPr>
        <p:spPr>
          <a:xfrm>
            <a:off x="8712320" y="330530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0           50        100        150       200        250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10044-0E06-5C44-B469-27EEFD412411}"/>
              </a:ext>
            </a:extLst>
          </p:cNvPr>
          <p:cNvSpPr txBox="1"/>
          <p:nvPr/>
        </p:nvSpPr>
        <p:spPr>
          <a:xfrm>
            <a:off x="7136732" y="3303796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46394-A894-354C-BCF7-9EFC3DBDA021}"/>
              </a:ext>
            </a:extLst>
          </p:cNvPr>
          <p:cNvSpPr txBox="1"/>
          <p:nvPr/>
        </p:nvSpPr>
        <p:spPr>
          <a:xfrm rot="16200000">
            <a:off x="-1064053" y="4927233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994C7-55D5-1C46-B269-99F58C186D7A}"/>
              </a:ext>
            </a:extLst>
          </p:cNvPr>
          <p:cNvSpPr txBox="1"/>
          <p:nvPr/>
        </p:nvSpPr>
        <p:spPr>
          <a:xfrm>
            <a:off x="1073974" y="645898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42ABC-057C-3C42-A298-5CE6E3219C44}"/>
              </a:ext>
            </a:extLst>
          </p:cNvPr>
          <p:cNvSpPr txBox="1"/>
          <p:nvPr/>
        </p:nvSpPr>
        <p:spPr>
          <a:xfrm>
            <a:off x="1367524" y="3605638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7BAF9-7BFE-AB43-842E-BC94D3AC5B88}"/>
              </a:ext>
            </a:extLst>
          </p:cNvPr>
          <p:cNvSpPr txBox="1"/>
          <p:nvPr/>
        </p:nvSpPr>
        <p:spPr>
          <a:xfrm>
            <a:off x="5293208" y="3599924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0ACCD-AE24-744C-BA7A-93A2F7A2AFB4}"/>
              </a:ext>
            </a:extLst>
          </p:cNvPr>
          <p:cNvSpPr txBox="1"/>
          <p:nvPr/>
        </p:nvSpPr>
        <p:spPr>
          <a:xfrm>
            <a:off x="9261822" y="3605638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DC160-355E-244C-94B6-44BD3DD0D00B}"/>
              </a:ext>
            </a:extLst>
          </p:cNvPr>
          <p:cNvSpPr txBox="1"/>
          <p:nvPr/>
        </p:nvSpPr>
        <p:spPr>
          <a:xfrm>
            <a:off x="37892" y="40302"/>
            <a:ext cx="9993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CDK6/4 : cyclinD simulations (303.15 K)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143F-6E9B-E74F-9AEE-A2C09F60F048}"/>
              </a:ext>
            </a:extLst>
          </p:cNvPr>
          <p:cNvSpPr txBox="1"/>
          <p:nvPr/>
        </p:nvSpPr>
        <p:spPr>
          <a:xfrm>
            <a:off x="3165339" y="6274319"/>
            <a:ext cx="9409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Density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9657F1-C7B7-EB43-ACD3-91B513364B6C}"/>
              </a:ext>
            </a:extLst>
          </p:cNvPr>
          <p:cNvSpPr txBox="1"/>
          <p:nvPr/>
        </p:nvSpPr>
        <p:spPr>
          <a:xfrm>
            <a:off x="7151244" y="6285528"/>
            <a:ext cx="10661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0                 20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 Density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774D8D-3DEC-E145-BF05-8745976EBE0E}"/>
              </a:ext>
            </a:extLst>
          </p:cNvPr>
          <p:cNvSpPr txBox="1"/>
          <p:nvPr/>
        </p:nvSpPr>
        <p:spPr>
          <a:xfrm>
            <a:off x="11100634" y="6274316"/>
            <a:ext cx="10913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0            5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Density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C467E8-F7C6-1E4F-A95B-160ED7647F06}"/>
              </a:ext>
            </a:extLst>
          </p:cNvPr>
          <p:cNvSpPr txBox="1"/>
          <p:nvPr/>
        </p:nvSpPr>
        <p:spPr>
          <a:xfrm>
            <a:off x="4743704" y="6274319"/>
            <a:ext cx="247434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0          50       100      150       200      250       300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5FB40E-F497-C442-A4A9-CCE1CB1B16AD}"/>
              </a:ext>
            </a:extLst>
          </p:cNvPr>
          <p:cNvSpPr txBox="1"/>
          <p:nvPr/>
        </p:nvSpPr>
        <p:spPr>
          <a:xfrm>
            <a:off x="9793507" y="3864850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BSJ-03-123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  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99ED53-F3F0-104F-B155-CC565CC4EE7A}"/>
              </a:ext>
            </a:extLst>
          </p:cNvPr>
          <p:cNvSpPr txBox="1"/>
          <p:nvPr/>
        </p:nvSpPr>
        <p:spPr>
          <a:xfrm>
            <a:off x="5074015" y="6458983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81C658-1BE8-E940-A153-A171E8E27E8C}"/>
              </a:ext>
            </a:extLst>
          </p:cNvPr>
          <p:cNvSpPr txBox="1"/>
          <p:nvPr/>
        </p:nvSpPr>
        <p:spPr>
          <a:xfrm>
            <a:off x="9107299" y="6458982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186DBC-9A2F-A64C-8D1B-9C1C8384420A}"/>
              </a:ext>
            </a:extLst>
          </p:cNvPr>
          <p:cNvSpPr txBox="1"/>
          <p:nvPr/>
        </p:nvSpPr>
        <p:spPr>
          <a:xfrm>
            <a:off x="3148911" y="330172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Density</a:t>
            </a:r>
          </a:p>
        </p:txBody>
      </p:sp>
    </p:spTree>
    <p:extLst>
      <p:ext uri="{BB962C8B-B14F-4D97-AF65-F5344CB8AC3E}">
        <p14:creationId xmlns:p14="http://schemas.microsoft.com/office/powerpoint/2010/main" val="1053010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B08CE2-4C9A-BA49-8C3C-3888AA3D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5702" y="3497580"/>
            <a:ext cx="4114800" cy="308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F91867-0B84-724C-82F4-79BC4744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4316" y="3497657"/>
            <a:ext cx="4114800" cy="308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40D76E-8C6A-1845-96D5-0F0A339B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930" y="3497580"/>
            <a:ext cx="4114800" cy="308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06430-5D27-D541-AACD-C94D317A89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5702" y="525473"/>
            <a:ext cx="41148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1A55E-A198-CC46-A35F-9E7FFB9B4A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4316" y="525550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FF142-797B-D949-B3ED-6BDCBAA5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02930" y="525473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66C97-4770-3144-94FC-399EAD513940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D82DE-1D02-4242-ACF2-9AE3A7688808}"/>
              </a:ext>
            </a:extLst>
          </p:cNvPr>
          <p:cNvSpPr txBox="1"/>
          <p:nvPr/>
        </p:nvSpPr>
        <p:spPr>
          <a:xfrm>
            <a:off x="1367524" y="639322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D6FB9-A674-714D-BAD9-F5E4CFDB159B}"/>
              </a:ext>
            </a:extLst>
          </p:cNvPr>
          <p:cNvSpPr txBox="1"/>
          <p:nvPr/>
        </p:nvSpPr>
        <p:spPr>
          <a:xfrm>
            <a:off x="5293208" y="633608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6B5A9-557E-694B-B465-8644CA1FB36D}"/>
              </a:ext>
            </a:extLst>
          </p:cNvPr>
          <p:cNvSpPr txBox="1"/>
          <p:nvPr/>
        </p:nvSpPr>
        <p:spPr>
          <a:xfrm>
            <a:off x="9261822" y="639322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26BCC-895B-3244-9B95-B205EEB2C3A6}"/>
              </a:ext>
            </a:extLst>
          </p:cNvPr>
          <p:cNvSpPr txBox="1"/>
          <p:nvPr/>
        </p:nvSpPr>
        <p:spPr>
          <a:xfrm>
            <a:off x="777712" y="3303796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0             100            200            300           400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E910F-E743-AA45-9B85-52B6688C696C}"/>
              </a:ext>
            </a:extLst>
          </p:cNvPr>
          <p:cNvSpPr txBox="1"/>
          <p:nvPr/>
        </p:nvSpPr>
        <p:spPr>
          <a:xfrm>
            <a:off x="4752759" y="3303796"/>
            <a:ext cx="238397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0              100           200           300           400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D5700-C4A3-8D4B-8CB4-6B687938DD44}"/>
              </a:ext>
            </a:extLst>
          </p:cNvPr>
          <p:cNvSpPr txBox="1"/>
          <p:nvPr/>
        </p:nvSpPr>
        <p:spPr>
          <a:xfrm>
            <a:off x="8718035" y="3307671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0          50      100       150      200      250     300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C940-D99E-CF4A-A8F5-9013FC111C88}"/>
              </a:ext>
            </a:extLst>
          </p:cNvPr>
          <p:cNvSpPr txBox="1"/>
          <p:nvPr/>
        </p:nvSpPr>
        <p:spPr>
          <a:xfrm>
            <a:off x="3157431" y="3304121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Density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10044-0E06-5C44-B469-27EEFD412411}"/>
              </a:ext>
            </a:extLst>
          </p:cNvPr>
          <p:cNvSpPr txBox="1"/>
          <p:nvPr/>
        </p:nvSpPr>
        <p:spPr>
          <a:xfrm>
            <a:off x="7136732" y="3303796"/>
            <a:ext cx="103587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46394-A894-354C-BCF7-9EFC3DBDA021}"/>
              </a:ext>
            </a:extLst>
          </p:cNvPr>
          <p:cNvSpPr txBox="1"/>
          <p:nvPr/>
        </p:nvSpPr>
        <p:spPr>
          <a:xfrm rot="16200000">
            <a:off x="-1064053" y="4927233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A8CA3-3AD1-D445-94C0-2AD7ACBB247D}"/>
              </a:ext>
            </a:extLst>
          </p:cNvPr>
          <p:cNvSpPr txBox="1"/>
          <p:nvPr/>
        </p:nvSpPr>
        <p:spPr>
          <a:xfrm>
            <a:off x="11106934" y="3303796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994C7-55D5-1C46-B269-99F58C186D7A}"/>
              </a:ext>
            </a:extLst>
          </p:cNvPr>
          <p:cNvSpPr txBox="1"/>
          <p:nvPr/>
        </p:nvSpPr>
        <p:spPr>
          <a:xfrm>
            <a:off x="1073974" y="645898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42ABC-057C-3C42-A298-5CE6E3219C44}"/>
              </a:ext>
            </a:extLst>
          </p:cNvPr>
          <p:cNvSpPr txBox="1"/>
          <p:nvPr/>
        </p:nvSpPr>
        <p:spPr>
          <a:xfrm>
            <a:off x="1367524" y="3605638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7BAF9-7BFE-AB43-842E-BC94D3AC5B88}"/>
              </a:ext>
            </a:extLst>
          </p:cNvPr>
          <p:cNvSpPr txBox="1"/>
          <p:nvPr/>
        </p:nvSpPr>
        <p:spPr>
          <a:xfrm>
            <a:off x="5293208" y="3599924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0ACCD-AE24-744C-BA7A-93A2F7A2AFB4}"/>
              </a:ext>
            </a:extLst>
          </p:cNvPr>
          <p:cNvSpPr txBox="1"/>
          <p:nvPr/>
        </p:nvSpPr>
        <p:spPr>
          <a:xfrm>
            <a:off x="9261822" y="3605638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DC160-355E-244C-94B6-44BD3DD0D00B}"/>
              </a:ext>
            </a:extLst>
          </p:cNvPr>
          <p:cNvSpPr txBox="1"/>
          <p:nvPr/>
        </p:nvSpPr>
        <p:spPr>
          <a:xfrm>
            <a:off x="37892" y="40302"/>
            <a:ext cx="9993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CDK6/4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E3A16B-3B76-644C-BB1A-F8B9827B192A}"/>
              </a:ext>
            </a:extLst>
          </p:cNvPr>
          <p:cNvSpPr txBox="1"/>
          <p:nvPr/>
        </p:nvSpPr>
        <p:spPr>
          <a:xfrm>
            <a:off x="777712" y="6274319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0        50       100    150       200     250      300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143F-6E9B-E74F-9AEE-A2C09F60F048}"/>
              </a:ext>
            </a:extLst>
          </p:cNvPr>
          <p:cNvSpPr txBox="1"/>
          <p:nvPr/>
        </p:nvSpPr>
        <p:spPr>
          <a:xfrm>
            <a:off x="3149303" y="6274316"/>
            <a:ext cx="9409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0            5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Density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9657F1-C7B7-EB43-ACD3-91B513364B6C}"/>
              </a:ext>
            </a:extLst>
          </p:cNvPr>
          <p:cNvSpPr txBox="1"/>
          <p:nvPr/>
        </p:nvSpPr>
        <p:spPr>
          <a:xfrm>
            <a:off x="7133878" y="6274316"/>
            <a:ext cx="10661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 Density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C467E8-F7C6-1E4F-A95B-160ED7647F06}"/>
              </a:ext>
            </a:extLst>
          </p:cNvPr>
          <p:cNvSpPr txBox="1"/>
          <p:nvPr/>
        </p:nvSpPr>
        <p:spPr>
          <a:xfrm>
            <a:off x="4751191" y="6274319"/>
            <a:ext cx="247434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0         50      100     150      200     250      300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2BD327-34E9-A54A-A24A-C550E94D3EA6}"/>
              </a:ext>
            </a:extLst>
          </p:cNvPr>
          <p:cNvSpPr txBox="1"/>
          <p:nvPr/>
        </p:nvSpPr>
        <p:spPr>
          <a:xfrm>
            <a:off x="8718937" y="6277088"/>
            <a:ext cx="25465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0        50     100     150     200     250    300     350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5FB40E-F497-C442-A4A9-CCE1CB1B16AD}"/>
              </a:ext>
            </a:extLst>
          </p:cNvPr>
          <p:cNvSpPr txBox="1"/>
          <p:nvPr/>
        </p:nvSpPr>
        <p:spPr>
          <a:xfrm>
            <a:off x="9793507" y="3864850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BSJ-03-123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  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99ED53-F3F0-104F-B155-CC565CC4EE7A}"/>
              </a:ext>
            </a:extLst>
          </p:cNvPr>
          <p:cNvSpPr txBox="1"/>
          <p:nvPr/>
        </p:nvSpPr>
        <p:spPr>
          <a:xfrm>
            <a:off x="5074015" y="6458983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81C658-1BE8-E940-A153-A171E8E27E8C}"/>
              </a:ext>
            </a:extLst>
          </p:cNvPr>
          <p:cNvSpPr txBox="1"/>
          <p:nvPr/>
        </p:nvSpPr>
        <p:spPr>
          <a:xfrm>
            <a:off x="9107299" y="6458982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349473-F0DD-9E4B-96C7-3BEEFC87479B}"/>
              </a:ext>
            </a:extLst>
          </p:cNvPr>
          <p:cNvCxnSpPr>
            <a:cxnSpLocks/>
          </p:cNvCxnSpPr>
          <p:nvPr/>
        </p:nvCxnSpPr>
        <p:spPr>
          <a:xfrm>
            <a:off x="2400062" y="895996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0DDC15-8528-D945-8A99-55FB4095C853}"/>
              </a:ext>
            </a:extLst>
          </p:cNvPr>
          <p:cNvCxnSpPr>
            <a:cxnSpLocks/>
          </p:cNvCxnSpPr>
          <p:nvPr/>
        </p:nvCxnSpPr>
        <p:spPr>
          <a:xfrm>
            <a:off x="6351385" y="901393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DB6C9E8-3CB1-6F47-9641-778A58570AA4}"/>
              </a:ext>
            </a:extLst>
          </p:cNvPr>
          <p:cNvCxnSpPr>
            <a:cxnSpLocks/>
          </p:cNvCxnSpPr>
          <p:nvPr/>
        </p:nvCxnSpPr>
        <p:spPr>
          <a:xfrm>
            <a:off x="10221021" y="895996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573C6F-6E89-C341-ABDF-46471B62441A}"/>
              </a:ext>
            </a:extLst>
          </p:cNvPr>
          <p:cNvSpPr txBox="1"/>
          <p:nvPr/>
        </p:nvSpPr>
        <p:spPr>
          <a:xfrm>
            <a:off x="9799223" y="878939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BSJ-03-123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     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D53182-F25F-884B-B61A-882870145213}"/>
              </a:ext>
            </a:extLst>
          </p:cNvPr>
          <p:cNvCxnSpPr>
            <a:cxnSpLocks/>
          </p:cNvCxnSpPr>
          <p:nvPr/>
        </p:nvCxnSpPr>
        <p:spPr>
          <a:xfrm>
            <a:off x="2532583" y="3874789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0AD9A2B-3C0F-D24B-9F2C-5138151F8AB2}"/>
              </a:ext>
            </a:extLst>
          </p:cNvPr>
          <p:cNvCxnSpPr>
            <a:cxnSpLocks/>
          </p:cNvCxnSpPr>
          <p:nvPr/>
        </p:nvCxnSpPr>
        <p:spPr>
          <a:xfrm>
            <a:off x="6501609" y="3874789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EBF92A-F7EB-7E40-9F50-6DE41B08486D}"/>
              </a:ext>
            </a:extLst>
          </p:cNvPr>
          <p:cNvCxnSpPr>
            <a:cxnSpLocks/>
          </p:cNvCxnSpPr>
          <p:nvPr/>
        </p:nvCxnSpPr>
        <p:spPr>
          <a:xfrm>
            <a:off x="10357992" y="3874789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7774D8D-3DEC-E145-BF05-8745976EBE0E}"/>
              </a:ext>
            </a:extLst>
          </p:cNvPr>
          <p:cNvSpPr txBox="1"/>
          <p:nvPr/>
        </p:nvSpPr>
        <p:spPr>
          <a:xfrm>
            <a:off x="11089595" y="6281077"/>
            <a:ext cx="10913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Density</a:t>
            </a:r>
          </a:p>
        </p:txBody>
      </p:sp>
    </p:spTree>
    <p:extLst>
      <p:ext uri="{BB962C8B-B14F-4D97-AF65-F5344CB8AC3E}">
        <p14:creationId xmlns:p14="http://schemas.microsoft.com/office/powerpoint/2010/main" val="647446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B08CE2-4C9A-BA49-8C3C-3888AA3D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5702" y="3497580"/>
            <a:ext cx="4114800" cy="308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F91867-0B84-724C-82F4-79BC4744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4316" y="3497657"/>
            <a:ext cx="4114800" cy="308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40D76E-8C6A-1845-96D5-0F0A339B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930" y="3497580"/>
            <a:ext cx="4114800" cy="308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06430-5D27-D541-AACD-C94D317A89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5702" y="525473"/>
            <a:ext cx="41148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1A55E-A198-CC46-A35F-9E7FFB9B4A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4316" y="525550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FF142-797B-D949-B3ED-6BDCBAA5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02930" y="525473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66C97-4770-3144-94FC-399EAD513940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73C6F-6E89-C341-ABDF-46471B62441A}"/>
              </a:ext>
            </a:extLst>
          </p:cNvPr>
          <p:cNvSpPr txBox="1"/>
          <p:nvPr/>
        </p:nvSpPr>
        <p:spPr>
          <a:xfrm>
            <a:off x="9799223" y="878939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BSJ-05-017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D82DE-1D02-4242-ACF2-9AE3A7688808}"/>
              </a:ext>
            </a:extLst>
          </p:cNvPr>
          <p:cNvSpPr txBox="1"/>
          <p:nvPr/>
        </p:nvSpPr>
        <p:spPr>
          <a:xfrm>
            <a:off x="1367524" y="639322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D6FB9-A674-714D-BAD9-F5E4CFDB159B}"/>
              </a:ext>
            </a:extLst>
          </p:cNvPr>
          <p:cNvSpPr txBox="1"/>
          <p:nvPr/>
        </p:nvSpPr>
        <p:spPr>
          <a:xfrm>
            <a:off x="5293208" y="633608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6B5A9-557E-694B-B465-8644CA1FB36D}"/>
              </a:ext>
            </a:extLst>
          </p:cNvPr>
          <p:cNvSpPr txBox="1"/>
          <p:nvPr/>
        </p:nvSpPr>
        <p:spPr>
          <a:xfrm>
            <a:off x="9261822" y="639322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D5700-C4A3-8D4B-8CB4-6B687938DD44}"/>
              </a:ext>
            </a:extLst>
          </p:cNvPr>
          <p:cNvSpPr txBox="1"/>
          <p:nvPr/>
        </p:nvSpPr>
        <p:spPr>
          <a:xfrm>
            <a:off x="8712320" y="330530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0           50        100        150       200        250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C940-D99E-CF4A-A8F5-9013FC111C88}"/>
              </a:ext>
            </a:extLst>
          </p:cNvPr>
          <p:cNvSpPr txBox="1"/>
          <p:nvPr/>
        </p:nvSpPr>
        <p:spPr>
          <a:xfrm>
            <a:off x="3154491" y="3303796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Density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10044-0E06-5C44-B469-27EEFD412411}"/>
              </a:ext>
            </a:extLst>
          </p:cNvPr>
          <p:cNvSpPr txBox="1"/>
          <p:nvPr/>
        </p:nvSpPr>
        <p:spPr>
          <a:xfrm>
            <a:off x="7145214" y="3303796"/>
            <a:ext cx="10577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0                   20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46394-A894-354C-BCF7-9EFC3DBDA021}"/>
              </a:ext>
            </a:extLst>
          </p:cNvPr>
          <p:cNvSpPr txBox="1"/>
          <p:nvPr/>
        </p:nvSpPr>
        <p:spPr>
          <a:xfrm rot="16200000">
            <a:off x="-1064053" y="4927233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A8CA3-3AD1-D445-94C0-2AD7ACBB247D}"/>
              </a:ext>
            </a:extLst>
          </p:cNvPr>
          <p:cNvSpPr txBox="1"/>
          <p:nvPr/>
        </p:nvSpPr>
        <p:spPr>
          <a:xfrm>
            <a:off x="11112065" y="330530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0                 20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Density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42ABC-057C-3C42-A298-5CE6E3219C44}"/>
              </a:ext>
            </a:extLst>
          </p:cNvPr>
          <p:cNvSpPr txBox="1"/>
          <p:nvPr/>
        </p:nvSpPr>
        <p:spPr>
          <a:xfrm>
            <a:off x="1367524" y="3605638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7BAF9-7BFE-AB43-842E-BC94D3AC5B88}"/>
              </a:ext>
            </a:extLst>
          </p:cNvPr>
          <p:cNvSpPr txBox="1"/>
          <p:nvPr/>
        </p:nvSpPr>
        <p:spPr>
          <a:xfrm>
            <a:off x="5293208" y="3599924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0ACCD-AE24-744C-BA7A-93A2F7A2AFB4}"/>
              </a:ext>
            </a:extLst>
          </p:cNvPr>
          <p:cNvSpPr txBox="1"/>
          <p:nvPr/>
        </p:nvSpPr>
        <p:spPr>
          <a:xfrm>
            <a:off x="9261822" y="3605638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DC160-355E-244C-94B6-44BD3DD0D00B}"/>
              </a:ext>
            </a:extLst>
          </p:cNvPr>
          <p:cNvSpPr txBox="1"/>
          <p:nvPr/>
        </p:nvSpPr>
        <p:spPr>
          <a:xfrm>
            <a:off x="37892" y="40302"/>
            <a:ext cx="987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VHL: BSJ-05-017 : CDK6/4 : cyclinD simulations (303.15 K)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6A395F-7237-6F42-8CDB-798D2501C499}"/>
              </a:ext>
            </a:extLst>
          </p:cNvPr>
          <p:cNvSpPr txBox="1"/>
          <p:nvPr/>
        </p:nvSpPr>
        <p:spPr>
          <a:xfrm>
            <a:off x="1073974" y="645898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B29B4C-E9AA-874C-9693-0868692A60A0}"/>
              </a:ext>
            </a:extLst>
          </p:cNvPr>
          <p:cNvSpPr txBox="1"/>
          <p:nvPr/>
        </p:nvSpPr>
        <p:spPr>
          <a:xfrm>
            <a:off x="5074015" y="6458983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FDD49E-2374-764D-933C-E0A9A27B69C8}"/>
              </a:ext>
            </a:extLst>
          </p:cNvPr>
          <p:cNvSpPr txBox="1"/>
          <p:nvPr/>
        </p:nvSpPr>
        <p:spPr>
          <a:xfrm>
            <a:off x="9107299" y="6458982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A3D16B-6229-C54F-9474-A5D651CE24A4}"/>
              </a:ext>
            </a:extLst>
          </p:cNvPr>
          <p:cNvSpPr txBox="1"/>
          <p:nvPr/>
        </p:nvSpPr>
        <p:spPr>
          <a:xfrm>
            <a:off x="768660" y="3303796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0           50        100        150        200       250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0CAD64-D623-6644-9CF7-0832037CF883}"/>
              </a:ext>
            </a:extLst>
          </p:cNvPr>
          <p:cNvSpPr txBox="1"/>
          <p:nvPr/>
        </p:nvSpPr>
        <p:spPr>
          <a:xfrm>
            <a:off x="3154491" y="6274319"/>
            <a:ext cx="9409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Density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6966E0-5491-214A-AFF5-A29EA900BFC4}"/>
              </a:ext>
            </a:extLst>
          </p:cNvPr>
          <p:cNvSpPr txBox="1"/>
          <p:nvPr/>
        </p:nvSpPr>
        <p:spPr>
          <a:xfrm>
            <a:off x="9799222" y="3855258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BSJ-05-017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    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E851DA-A514-7348-9381-CADC54F66138}"/>
              </a:ext>
            </a:extLst>
          </p:cNvPr>
          <p:cNvSpPr/>
          <p:nvPr/>
        </p:nvSpPr>
        <p:spPr>
          <a:xfrm>
            <a:off x="1690836" y="4407946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96AB7A-F8BE-B442-A4AB-9461E8DCCC9D}"/>
              </a:ext>
            </a:extLst>
          </p:cNvPr>
          <p:cNvSpPr/>
          <p:nvPr/>
        </p:nvSpPr>
        <p:spPr>
          <a:xfrm>
            <a:off x="5531293" y="4407946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C70F82-21C1-4046-8E83-A2BBE529DFE3}"/>
              </a:ext>
            </a:extLst>
          </p:cNvPr>
          <p:cNvSpPr/>
          <p:nvPr/>
        </p:nvSpPr>
        <p:spPr>
          <a:xfrm>
            <a:off x="9404963" y="4402143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B9EB97-3B0B-AA42-9CA1-1799BCC21BA4}"/>
              </a:ext>
            </a:extLst>
          </p:cNvPr>
          <p:cNvSpPr/>
          <p:nvPr/>
        </p:nvSpPr>
        <p:spPr>
          <a:xfrm>
            <a:off x="1690836" y="1680613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893CD4-6C45-EF4C-A6A2-3F5071FF5FD7}"/>
              </a:ext>
            </a:extLst>
          </p:cNvPr>
          <p:cNvSpPr/>
          <p:nvPr/>
        </p:nvSpPr>
        <p:spPr>
          <a:xfrm>
            <a:off x="5531293" y="1680613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CE9181-5858-A34A-ACFB-09C8EC196C38}"/>
              </a:ext>
            </a:extLst>
          </p:cNvPr>
          <p:cNvSpPr/>
          <p:nvPr/>
        </p:nvSpPr>
        <p:spPr>
          <a:xfrm>
            <a:off x="9404963" y="1674810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97044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2F91867-0B84-724C-82F4-79BC4744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34316" y="3497657"/>
            <a:ext cx="4114800" cy="3086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B08CE2-4C9A-BA49-8C3C-3888AA3D8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5702" y="3497580"/>
            <a:ext cx="4114800" cy="308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40D76E-8C6A-1845-96D5-0F0A339B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930" y="3497580"/>
            <a:ext cx="4114800" cy="308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06430-5D27-D541-AACD-C94D317A89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5702" y="525473"/>
            <a:ext cx="41148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1A55E-A198-CC46-A35F-9E7FFB9B4A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4316" y="525550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FF142-797B-D949-B3ED-6BDCBAA5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02930" y="525473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66C97-4770-3144-94FC-399EAD513940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73C6F-6E89-C341-ABDF-46471B62441A}"/>
              </a:ext>
            </a:extLst>
          </p:cNvPr>
          <p:cNvSpPr txBox="1"/>
          <p:nvPr/>
        </p:nvSpPr>
        <p:spPr>
          <a:xfrm>
            <a:off x="9799223" y="878939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BSJ-05-017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D82DE-1D02-4242-ACF2-9AE3A7688808}"/>
              </a:ext>
            </a:extLst>
          </p:cNvPr>
          <p:cNvSpPr txBox="1"/>
          <p:nvPr/>
        </p:nvSpPr>
        <p:spPr>
          <a:xfrm>
            <a:off x="1367524" y="639322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D6FB9-A674-714D-BAD9-F5E4CFDB159B}"/>
              </a:ext>
            </a:extLst>
          </p:cNvPr>
          <p:cNvSpPr txBox="1"/>
          <p:nvPr/>
        </p:nvSpPr>
        <p:spPr>
          <a:xfrm>
            <a:off x="5293208" y="633608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6B5A9-557E-694B-B465-8644CA1FB36D}"/>
              </a:ext>
            </a:extLst>
          </p:cNvPr>
          <p:cNvSpPr txBox="1"/>
          <p:nvPr/>
        </p:nvSpPr>
        <p:spPr>
          <a:xfrm>
            <a:off x="9261822" y="639322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D5700-C4A3-8D4B-8CB4-6B687938DD44}"/>
              </a:ext>
            </a:extLst>
          </p:cNvPr>
          <p:cNvSpPr txBox="1"/>
          <p:nvPr/>
        </p:nvSpPr>
        <p:spPr>
          <a:xfrm>
            <a:off x="8724509" y="330313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0              100              200            300            400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C940-D99E-CF4A-A8F5-9013FC111C88}"/>
              </a:ext>
            </a:extLst>
          </p:cNvPr>
          <p:cNvSpPr txBox="1"/>
          <p:nvPr/>
        </p:nvSpPr>
        <p:spPr>
          <a:xfrm>
            <a:off x="3145831" y="330530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0             5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46394-A894-354C-BCF7-9EFC3DBDA021}"/>
              </a:ext>
            </a:extLst>
          </p:cNvPr>
          <p:cNvSpPr txBox="1"/>
          <p:nvPr/>
        </p:nvSpPr>
        <p:spPr>
          <a:xfrm rot="16200000">
            <a:off x="-1064053" y="4927233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A8CA3-3AD1-D445-94C0-2AD7ACBB247D}"/>
              </a:ext>
            </a:extLst>
          </p:cNvPr>
          <p:cNvSpPr txBox="1"/>
          <p:nvPr/>
        </p:nvSpPr>
        <p:spPr>
          <a:xfrm>
            <a:off x="11128521" y="3303133"/>
            <a:ext cx="9005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Density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42ABC-057C-3C42-A298-5CE6E3219C44}"/>
              </a:ext>
            </a:extLst>
          </p:cNvPr>
          <p:cNvSpPr txBox="1"/>
          <p:nvPr/>
        </p:nvSpPr>
        <p:spPr>
          <a:xfrm>
            <a:off x="1367524" y="3605638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7BAF9-7BFE-AB43-842E-BC94D3AC5B88}"/>
              </a:ext>
            </a:extLst>
          </p:cNvPr>
          <p:cNvSpPr txBox="1"/>
          <p:nvPr/>
        </p:nvSpPr>
        <p:spPr>
          <a:xfrm>
            <a:off x="5293208" y="3599924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0ACCD-AE24-744C-BA7A-93A2F7A2AFB4}"/>
              </a:ext>
            </a:extLst>
          </p:cNvPr>
          <p:cNvSpPr txBox="1"/>
          <p:nvPr/>
        </p:nvSpPr>
        <p:spPr>
          <a:xfrm>
            <a:off x="9261822" y="3605638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DC160-355E-244C-94B6-44BD3DD0D00B}"/>
              </a:ext>
            </a:extLst>
          </p:cNvPr>
          <p:cNvSpPr txBox="1"/>
          <p:nvPr/>
        </p:nvSpPr>
        <p:spPr>
          <a:xfrm>
            <a:off x="37892" y="40302"/>
            <a:ext cx="9773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VHL: BSJ-05-017 : CDK6/4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6A395F-7237-6F42-8CDB-798D2501C499}"/>
              </a:ext>
            </a:extLst>
          </p:cNvPr>
          <p:cNvSpPr txBox="1"/>
          <p:nvPr/>
        </p:nvSpPr>
        <p:spPr>
          <a:xfrm>
            <a:off x="1073974" y="645898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B29B4C-E9AA-874C-9693-0868692A60A0}"/>
              </a:ext>
            </a:extLst>
          </p:cNvPr>
          <p:cNvSpPr txBox="1"/>
          <p:nvPr/>
        </p:nvSpPr>
        <p:spPr>
          <a:xfrm>
            <a:off x="5074015" y="6458983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FDD49E-2374-764D-933C-E0A9A27B69C8}"/>
              </a:ext>
            </a:extLst>
          </p:cNvPr>
          <p:cNvSpPr txBox="1"/>
          <p:nvPr/>
        </p:nvSpPr>
        <p:spPr>
          <a:xfrm>
            <a:off x="9107299" y="6458982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A3D16B-6229-C54F-9474-A5D651CE24A4}"/>
              </a:ext>
            </a:extLst>
          </p:cNvPr>
          <p:cNvSpPr txBox="1"/>
          <p:nvPr/>
        </p:nvSpPr>
        <p:spPr>
          <a:xfrm>
            <a:off x="768658" y="330313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0          50        100        150       200       250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70E5EA-381D-A542-BAC5-7B63DD5EA49D}"/>
              </a:ext>
            </a:extLst>
          </p:cNvPr>
          <p:cNvSpPr txBox="1"/>
          <p:nvPr/>
        </p:nvSpPr>
        <p:spPr>
          <a:xfrm>
            <a:off x="4755895" y="330313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0              100             200           300             400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0CAD64-D623-6644-9CF7-0832037CF883}"/>
              </a:ext>
            </a:extLst>
          </p:cNvPr>
          <p:cNvSpPr txBox="1"/>
          <p:nvPr/>
        </p:nvSpPr>
        <p:spPr>
          <a:xfrm>
            <a:off x="3154491" y="6274319"/>
            <a:ext cx="9409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Density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6966E0-5491-214A-AFF5-A29EA900BFC4}"/>
              </a:ext>
            </a:extLst>
          </p:cNvPr>
          <p:cNvSpPr txBox="1"/>
          <p:nvPr/>
        </p:nvSpPr>
        <p:spPr>
          <a:xfrm>
            <a:off x="9799222" y="3855258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BSJ-05-017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  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A8E760-38B3-9C4A-AD53-E7D99AEC2863}"/>
              </a:ext>
            </a:extLst>
          </p:cNvPr>
          <p:cNvSpPr txBox="1"/>
          <p:nvPr/>
        </p:nvSpPr>
        <p:spPr>
          <a:xfrm>
            <a:off x="772399" y="6274319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0              100              200           300            400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527B88-8953-6C42-86AE-057ECE402B9E}"/>
              </a:ext>
            </a:extLst>
          </p:cNvPr>
          <p:cNvSpPr txBox="1"/>
          <p:nvPr/>
        </p:nvSpPr>
        <p:spPr>
          <a:xfrm>
            <a:off x="4753188" y="6275464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0              100              200           300           400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A1209E-4A32-9B4F-85CB-5866A0C651BC}"/>
              </a:ext>
            </a:extLst>
          </p:cNvPr>
          <p:cNvSpPr txBox="1"/>
          <p:nvPr/>
        </p:nvSpPr>
        <p:spPr>
          <a:xfrm>
            <a:off x="8721486" y="6272917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0              100              200            300           400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ADF4D17-C307-8540-A697-2630EA6ABA8D}"/>
              </a:ext>
            </a:extLst>
          </p:cNvPr>
          <p:cNvCxnSpPr>
            <a:cxnSpLocks/>
          </p:cNvCxnSpPr>
          <p:nvPr/>
        </p:nvCxnSpPr>
        <p:spPr>
          <a:xfrm>
            <a:off x="2400062" y="895996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86E56AD-3CF9-AA41-B612-6B0168F41315}"/>
              </a:ext>
            </a:extLst>
          </p:cNvPr>
          <p:cNvSpPr txBox="1"/>
          <p:nvPr/>
        </p:nvSpPr>
        <p:spPr>
          <a:xfrm>
            <a:off x="7173915" y="330313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0              5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Density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62A723-FEC1-2B40-8F9C-EDCFF1B17A70}"/>
              </a:ext>
            </a:extLst>
          </p:cNvPr>
          <p:cNvSpPr txBox="1"/>
          <p:nvPr/>
        </p:nvSpPr>
        <p:spPr>
          <a:xfrm>
            <a:off x="7141604" y="6272917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Density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576B7C-59D6-0745-AEBC-D1A874AA9F2B}"/>
              </a:ext>
            </a:extLst>
          </p:cNvPr>
          <p:cNvSpPr txBox="1"/>
          <p:nvPr/>
        </p:nvSpPr>
        <p:spPr>
          <a:xfrm>
            <a:off x="11128521" y="6272917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0            5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Density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6D41A3-CD2F-ED41-BB30-B607CEECC5F3}"/>
              </a:ext>
            </a:extLst>
          </p:cNvPr>
          <p:cNvCxnSpPr>
            <a:cxnSpLocks/>
          </p:cNvCxnSpPr>
          <p:nvPr/>
        </p:nvCxnSpPr>
        <p:spPr>
          <a:xfrm>
            <a:off x="1935517" y="3868882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3E1A90E-648F-3E4E-A4CD-C0CC2103CE04}"/>
              </a:ext>
            </a:extLst>
          </p:cNvPr>
          <p:cNvSpPr/>
          <p:nvPr/>
        </p:nvSpPr>
        <p:spPr>
          <a:xfrm>
            <a:off x="1690836" y="4407946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39EBC8-98E1-D346-AC09-0E43AF767FE1}"/>
              </a:ext>
            </a:extLst>
          </p:cNvPr>
          <p:cNvSpPr/>
          <p:nvPr/>
        </p:nvSpPr>
        <p:spPr>
          <a:xfrm>
            <a:off x="5531293" y="4407946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99A2FA-3FFE-2D4F-B72A-687B83FBFB95}"/>
              </a:ext>
            </a:extLst>
          </p:cNvPr>
          <p:cNvSpPr/>
          <p:nvPr/>
        </p:nvSpPr>
        <p:spPr>
          <a:xfrm>
            <a:off x="9404963" y="4402143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2FCF22-CCF2-E247-B1B7-2FD6D8A4F5F7}"/>
              </a:ext>
            </a:extLst>
          </p:cNvPr>
          <p:cNvSpPr/>
          <p:nvPr/>
        </p:nvSpPr>
        <p:spPr>
          <a:xfrm>
            <a:off x="1726574" y="1332826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F66647-28CD-8240-838E-A95D4E2F9916}"/>
              </a:ext>
            </a:extLst>
          </p:cNvPr>
          <p:cNvSpPr/>
          <p:nvPr/>
        </p:nvSpPr>
        <p:spPr>
          <a:xfrm>
            <a:off x="5567031" y="1332826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4F8330-FCCA-E749-BF7F-F71EDCA3C3C5}"/>
              </a:ext>
            </a:extLst>
          </p:cNvPr>
          <p:cNvSpPr/>
          <p:nvPr/>
        </p:nvSpPr>
        <p:spPr>
          <a:xfrm>
            <a:off x="9440701" y="1327023"/>
            <a:ext cx="92845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82090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7A31FA-796F-D74E-8F49-B9C674BA8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980058"/>
              </p:ext>
            </p:extLst>
          </p:nvPr>
        </p:nvGraphicFramePr>
        <p:xfrm>
          <a:off x="281796" y="986766"/>
          <a:ext cx="11628407" cy="32207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08799">
                  <a:extLst>
                    <a:ext uri="{9D8B030D-6E8A-4147-A177-3AD203B41FA5}">
                      <a16:colId xmlns:a16="http://schemas.microsoft.com/office/drawing/2014/main" val="334343792"/>
                    </a:ext>
                  </a:extLst>
                </a:gridCol>
                <a:gridCol w="1189951">
                  <a:extLst>
                    <a:ext uri="{9D8B030D-6E8A-4147-A177-3AD203B41FA5}">
                      <a16:colId xmlns:a16="http://schemas.microsoft.com/office/drawing/2014/main" val="2829778471"/>
                    </a:ext>
                  </a:extLst>
                </a:gridCol>
                <a:gridCol w="1189951">
                  <a:extLst>
                    <a:ext uri="{9D8B030D-6E8A-4147-A177-3AD203B41FA5}">
                      <a16:colId xmlns:a16="http://schemas.microsoft.com/office/drawing/2014/main" val="2415490910"/>
                    </a:ext>
                  </a:extLst>
                </a:gridCol>
                <a:gridCol w="1189951">
                  <a:extLst>
                    <a:ext uri="{9D8B030D-6E8A-4147-A177-3AD203B41FA5}">
                      <a16:colId xmlns:a16="http://schemas.microsoft.com/office/drawing/2014/main" val="1138288138"/>
                    </a:ext>
                  </a:extLst>
                </a:gridCol>
                <a:gridCol w="1189951">
                  <a:extLst>
                    <a:ext uri="{9D8B030D-6E8A-4147-A177-3AD203B41FA5}">
                      <a16:colId xmlns:a16="http://schemas.microsoft.com/office/drawing/2014/main" val="928768711"/>
                    </a:ext>
                  </a:extLst>
                </a:gridCol>
                <a:gridCol w="1189951">
                  <a:extLst>
                    <a:ext uri="{9D8B030D-6E8A-4147-A177-3AD203B41FA5}">
                      <a16:colId xmlns:a16="http://schemas.microsoft.com/office/drawing/2014/main" val="1058925037"/>
                    </a:ext>
                  </a:extLst>
                </a:gridCol>
                <a:gridCol w="1189951">
                  <a:extLst>
                    <a:ext uri="{9D8B030D-6E8A-4147-A177-3AD203B41FA5}">
                      <a16:colId xmlns:a16="http://schemas.microsoft.com/office/drawing/2014/main" val="3474375402"/>
                    </a:ext>
                  </a:extLst>
                </a:gridCol>
                <a:gridCol w="1189951">
                  <a:extLst>
                    <a:ext uri="{9D8B030D-6E8A-4147-A177-3AD203B41FA5}">
                      <a16:colId xmlns:a16="http://schemas.microsoft.com/office/drawing/2014/main" val="4062686531"/>
                    </a:ext>
                  </a:extLst>
                </a:gridCol>
                <a:gridCol w="1189951">
                  <a:extLst>
                    <a:ext uri="{9D8B030D-6E8A-4147-A177-3AD203B41FA5}">
                      <a16:colId xmlns:a16="http://schemas.microsoft.com/office/drawing/2014/main" val="3827369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CDK6 : p18 : cyclinD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CDK4 : p27 : cyclinD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25235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Five-part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vivo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BSJ-03-123 : CRBN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BSJ-05-017 : VHL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BSJ-03-123 : CRBN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BSJ-05-017 : VHL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5904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(303.15 K)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(400.15 K)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(303.15 K)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(400.15 K)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(303.15 K)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(400.15 K)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(303.15 K)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(400.15 K)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12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CDK6 : cyclinD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CDK4 : cyclinD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11890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Four-part model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600" b="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vitro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BSJ-03-123 : CRBN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BSJ-05-017 : VHL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BSJ-03-123 : CRBN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BSJ-05-017 : VHL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8625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(303.15 K)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(400.15 K)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(303.15 K)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(400.15 K)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(303.15 K)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(400.15 K)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(303.15 K)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 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°C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(400.15 K)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70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l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* Experimental pH 7.5 was used to protonate the initial structure; ionic strength of 20mM MgCl2 was approximated; three independent runs (with different random seeds) were performed for each condition.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02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33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875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traj.mpg" descr="traj.mpg">
            <a:hlinkClick r:id="" action="ppaction://media"/>
            <a:extLst>
              <a:ext uri="{FF2B5EF4-FFF2-40B4-BE49-F238E27FC236}">
                <a16:creationId xmlns:a16="http://schemas.microsoft.com/office/drawing/2014/main" id="{7B7617ED-8FE9-464F-86C1-8544A4D83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547" t="3016" r="7149" b="3836"/>
          <a:stretch/>
        </p:blipFill>
        <p:spPr>
          <a:xfrm>
            <a:off x="7473019" y="3266980"/>
            <a:ext cx="4717102" cy="3474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586EFC-03D6-A344-B56A-BA89764B94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727"/>
          <a:stretch/>
        </p:blipFill>
        <p:spPr>
          <a:xfrm>
            <a:off x="265702" y="525473"/>
            <a:ext cx="2932737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89EC8-C399-824C-8370-B55E5A92D22D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8C8BE-3DF5-0C40-94B0-DE7C8F134561}"/>
              </a:ext>
            </a:extLst>
          </p:cNvPr>
          <p:cNvSpPr txBox="1"/>
          <p:nvPr/>
        </p:nvSpPr>
        <p:spPr>
          <a:xfrm>
            <a:off x="777712" y="3303796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0             100            200            300           400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B371E9-E846-9B4F-A183-005DEF2C0C65}"/>
              </a:ext>
            </a:extLst>
          </p:cNvPr>
          <p:cNvCxnSpPr>
            <a:cxnSpLocks/>
          </p:cNvCxnSpPr>
          <p:nvPr/>
        </p:nvCxnSpPr>
        <p:spPr>
          <a:xfrm>
            <a:off x="2400062" y="895996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ECF14-1716-A745-BEE0-FB9DB5B1F8F5}"/>
              </a:ext>
            </a:extLst>
          </p:cNvPr>
          <p:cNvSpPr/>
          <p:nvPr/>
        </p:nvSpPr>
        <p:spPr>
          <a:xfrm>
            <a:off x="2400062" y="895996"/>
            <a:ext cx="754425" cy="2370984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F8B0B0-3B1F-264E-87F0-644AB23E7D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5" t="10499" r="9258" b="51387"/>
          <a:stretch/>
        </p:blipFill>
        <p:spPr>
          <a:xfrm>
            <a:off x="3188279" y="889540"/>
            <a:ext cx="9002405" cy="23774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5AEEAD-C5D0-7C43-B83D-2B8E36043BFC}"/>
              </a:ext>
            </a:extLst>
          </p:cNvPr>
          <p:cNvSpPr txBox="1"/>
          <p:nvPr/>
        </p:nvSpPr>
        <p:spPr>
          <a:xfrm>
            <a:off x="1005382" y="354167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F0D952-7B24-3947-8022-F4E9DDA4EEBE}"/>
              </a:ext>
            </a:extLst>
          </p:cNvPr>
          <p:cNvSpPr/>
          <p:nvPr/>
        </p:nvSpPr>
        <p:spPr>
          <a:xfrm>
            <a:off x="3198439" y="1137920"/>
            <a:ext cx="1321306" cy="548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2FAB4E-7F9B-3C49-AE36-8702AA1E183C}"/>
              </a:ext>
            </a:extLst>
          </p:cNvPr>
          <p:cNvSpPr/>
          <p:nvPr/>
        </p:nvSpPr>
        <p:spPr>
          <a:xfrm>
            <a:off x="3198439" y="2346960"/>
            <a:ext cx="1321306" cy="386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5A5C9D-FAAE-4945-B262-9D01D3DA99F3}"/>
              </a:ext>
            </a:extLst>
          </p:cNvPr>
          <p:cNvSpPr txBox="1"/>
          <p:nvPr/>
        </p:nvSpPr>
        <p:spPr>
          <a:xfrm>
            <a:off x="37892" y="40302"/>
            <a:ext cx="9693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CDK6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1F6769-0EF4-5041-AE1C-5349CA278CC1}"/>
              </a:ext>
            </a:extLst>
          </p:cNvPr>
          <p:cNvSpPr txBox="1"/>
          <p:nvPr/>
        </p:nvSpPr>
        <p:spPr>
          <a:xfrm>
            <a:off x="1005382" y="625749"/>
            <a:ext cx="192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0, 429 ns</a:t>
            </a:r>
          </a:p>
        </p:txBody>
      </p:sp>
      <p:pic>
        <p:nvPicPr>
          <p:cNvPr id="22" name="Picture 2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9BBD89A-B034-E64B-9776-C7A0ABA888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03" t="15292" r="4573" b="11260"/>
          <a:stretch/>
        </p:blipFill>
        <p:spPr>
          <a:xfrm>
            <a:off x="2762792" y="3649896"/>
            <a:ext cx="4683215" cy="3067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8840D2-87F9-3745-AF96-CC42B9F7E7AB}"/>
              </a:ext>
            </a:extLst>
          </p:cNvPr>
          <p:cNvSpPr txBox="1"/>
          <p:nvPr/>
        </p:nvSpPr>
        <p:spPr>
          <a:xfrm>
            <a:off x="2624095" y="6070745"/>
            <a:ext cx="130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6E5B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BEC408-E29F-FA4B-A17E-B6A342E5D0A8}"/>
              </a:ext>
            </a:extLst>
          </p:cNvPr>
          <p:cNvSpPr txBox="1"/>
          <p:nvPr/>
        </p:nvSpPr>
        <p:spPr>
          <a:xfrm>
            <a:off x="5035051" y="6070745"/>
            <a:ext cx="130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92AF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 </a:t>
            </a:r>
            <a:r>
              <a:rPr lang="en-US" sz="16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A0300B-7ADF-514A-8735-A07950FAD446}"/>
              </a:ext>
            </a:extLst>
          </p:cNvPr>
          <p:cNvSpPr>
            <a:spLocks noChangeAspect="1"/>
          </p:cNvSpPr>
          <p:nvPr/>
        </p:nvSpPr>
        <p:spPr>
          <a:xfrm>
            <a:off x="4654007" y="5183486"/>
            <a:ext cx="585216" cy="58477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4E3272-8451-3043-82AD-DBC71F976AC9}"/>
              </a:ext>
            </a:extLst>
          </p:cNvPr>
          <p:cNvSpPr txBox="1"/>
          <p:nvPr/>
        </p:nvSpPr>
        <p:spPr>
          <a:xfrm>
            <a:off x="6022921" y="3804476"/>
            <a:ext cx="130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EDBB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h-cyclinD1</a:t>
            </a:r>
            <a:r>
              <a:rPr lang="en-US" sz="16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E0DC0D-DA76-A24B-B121-97186CACB377}"/>
              </a:ext>
            </a:extLst>
          </p:cNvPr>
          <p:cNvSpPr txBox="1"/>
          <p:nvPr/>
        </p:nvSpPr>
        <p:spPr>
          <a:xfrm>
            <a:off x="5377920" y="5424414"/>
            <a:ext cx="1904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key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429EBB-E956-6E44-AF35-D6B5789B8670}"/>
              </a:ext>
            </a:extLst>
          </p:cNvPr>
          <p:cNvSpPr txBox="1"/>
          <p:nvPr/>
        </p:nvSpPr>
        <p:spPr>
          <a:xfrm>
            <a:off x="10270751" y="6249769"/>
            <a:ext cx="130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ECE0C1-402E-DB4A-8BB0-CB6B5D1B4D4F}"/>
              </a:ext>
            </a:extLst>
          </p:cNvPr>
          <p:cNvSpPr txBox="1"/>
          <p:nvPr/>
        </p:nvSpPr>
        <p:spPr>
          <a:xfrm>
            <a:off x="10485678" y="3480619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D0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h-cyclinD1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2CCDD8-313E-AB49-8839-00F2A302FF9C}"/>
              </a:ext>
            </a:extLst>
          </p:cNvPr>
          <p:cNvSpPr txBox="1"/>
          <p:nvPr/>
        </p:nvSpPr>
        <p:spPr>
          <a:xfrm>
            <a:off x="7825032" y="5901468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260D62-CD2E-1848-81E8-62EF9257B447}"/>
              </a:ext>
            </a:extLst>
          </p:cNvPr>
          <p:cNvSpPr txBox="1"/>
          <p:nvPr/>
        </p:nvSpPr>
        <p:spPr>
          <a:xfrm>
            <a:off x="9034294" y="3691315"/>
            <a:ext cx="189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PROTAC</a:t>
            </a:r>
            <a:endParaRPr lang="en-US" sz="1200" b="1" dirty="0">
              <a:solidFill>
                <a:srgbClr val="66C8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71C717-2483-8740-B4C5-AED9BCAF7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9" t="10540" r="9185" b="51939"/>
          <a:stretch/>
        </p:blipFill>
        <p:spPr>
          <a:xfrm>
            <a:off x="3198175" y="871299"/>
            <a:ext cx="8887011" cy="2377440"/>
          </a:xfrm>
          <a:prstGeom prst="rect">
            <a:avLst/>
          </a:prstGeom>
        </p:spPr>
      </p:pic>
      <p:pic>
        <p:nvPicPr>
          <p:cNvPr id="6" name="traj.mpg" descr="traj.mpg">
            <a:hlinkClick r:id="" action="ppaction://media"/>
            <a:extLst>
              <a:ext uri="{FF2B5EF4-FFF2-40B4-BE49-F238E27FC236}">
                <a16:creationId xmlns:a16="http://schemas.microsoft.com/office/drawing/2014/main" id="{D0CA87DD-D9B9-AF41-BF6B-DDAAC4A102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055" r="7749" b="13064"/>
          <a:stretch/>
        </p:blipFill>
        <p:spPr>
          <a:xfrm>
            <a:off x="7825032" y="3200400"/>
            <a:ext cx="3975211" cy="3657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B66CD9-AB5B-E645-A548-E00345EAAE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733"/>
          <a:stretch/>
        </p:blipFill>
        <p:spPr>
          <a:xfrm>
            <a:off x="265702" y="519240"/>
            <a:ext cx="2932473" cy="30861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F691A5-F3F2-9140-A507-96C4AA25C522}"/>
              </a:ext>
            </a:extLst>
          </p:cNvPr>
          <p:cNvSpPr txBox="1"/>
          <p:nvPr/>
        </p:nvSpPr>
        <p:spPr>
          <a:xfrm>
            <a:off x="777712" y="3295979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0        50       100    150       200     250      300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89EC8-C399-824C-8370-B55E5A92D22D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B371E9-E846-9B4F-A183-005DEF2C0C65}"/>
              </a:ext>
            </a:extLst>
          </p:cNvPr>
          <p:cNvCxnSpPr>
            <a:cxnSpLocks/>
          </p:cNvCxnSpPr>
          <p:nvPr/>
        </p:nvCxnSpPr>
        <p:spPr>
          <a:xfrm>
            <a:off x="2538093" y="895996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CECF14-1716-A745-BEE0-FB9DB5B1F8F5}"/>
              </a:ext>
            </a:extLst>
          </p:cNvPr>
          <p:cNvSpPr/>
          <p:nvPr/>
        </p:nvSpPr>
        <p:spPr>
          <a:xfrm>
            <a:off x="2538094" y="895996"/>
            <a:ext cx="616394" cy="2370984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5AEEAD-C5D0-7C43-B83D-2B8E36043BFC}"/>
              </a:ext>
            </a:extLst>
          </p:cNvPr>
          <p:cNvSpPr txBox="1"/>
          <p:nvPr/>
        </p:nvSpPr>
        <p:spPr>
          <a:xfrm>
            <a:off x="1005382" y="354167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5A5C9D-FAAE-4945-B262-9D01D3DA99F3}"/>
              </a:ext>
            </a:extLst>
          </p:cNvPr>
          <p:cNvSpPr txBox="1"/>
          <p:nvPr/>
        </p:nvSpPr>
        <p:spPr>
          <a:xfrm>
            <a:off x="37892" y="40302"/>
            <a:ext cx="9693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CDK4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1F6769-0EF4-5041-AE1C-5349CA278CC1}"/>
              </a:ext>
            </a:extLst>
          </p:cNvPr>
          <p:cNvSpPr txBox="1"/>
          <p:nvPr/>
        </p:nvSpPr>
        <p:spPr>
          <a:xfrm>
            <a:off x="1005382" y="625749"/>
            <a:ext cx="192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0, 327 ns</a:t>
            </a:r>
          </a:p>
        </p:txBody>
      </p:sp>
      <p:pic>
        <p:nvPicPr>
          <p:cNvPr id="22" name="Picture 2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9BBD89A-B034-E64B-9776-C7A0ABA888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03" t="15292" r="4573" b="11260"/>
          <a:stretch/>
        </p:blipFill>
        <p:spPr>
          <a:xfrm>
            <a:off x="2762792" y="3649896"/>
            <a:ext cx="4683215" cy="3067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8840D2-87F9-3745-AF96-CC42B9F7E7AB}"/>
              </a:ext>
            </a:extLst>
          </p:cNvPr>
          <p:cNvSpPr txBox="1"/>
          <p:nvPr/>
        </p:nvSpPr>
        <p:spPr>
          <a:xfrm>
            <a:off x="2624095" y="6070745"/>
            <a:ext cx="130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6E5B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BEC408-E29F-FA4B-A17E-B6A342E5D0A8}"/>
              </a:ext>
            </a:extLst>
          </p:cNvPr>
          <p:cNvSpPr txBox="1"/>
          <p:nvPr/>
        </p:nvSpPr>
        <p:spPr>
          <a:xfrm>
            <a:off x="5035051" y="6070745"/>
            <a:ext cx="130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92AF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 </a:t>
            </a:r>
            <a:r>
              <a:rPr lang="en-US" sz="16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8A0300B-7ADF-514A-8735-A07950FAD446}"/>
              </a:ext>
            </a:extLst>
          </p:cNvPr>
          <p:cNvSpPr>
            <a:spLocks noChangeAspect="1"/>
          </p:cNvSpPr>
          <p:nvPr/>
        </p:nvSpPr>
        <p:spPr>
          <a:xfrm>
            <a:off x="4654007" y="5183486"/>
            <a:ext cx="585216" cy="58477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4E3272-8451-3043-82AD-DBC71F976AC9}"/>
              </a:ext>
            </a:extLst>
          </p:cNvPr>
          <p:cNvSpPr txBox="1"/>
          <p:nvPr/>
        </p:nvSpPr>
        <p:spPr>
          <a:xfrm>
            <a:off x="6022921" y="3804476"/>
            <a:ext cx="130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EDBB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h-cyclinD1</a:t>
            </a:r>
            <a:r>
              <a:rPr lang="en-US" sz="16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E0DC0D-DA76-A24B-B121-97186CACB377}"/>
              </a:ext>
            </a:extLst>
          </p:cNvPr>
          <p:cNvSpPr txBox="1"/>
          <p:nvPr/>
        </p:nvSpPr>
        <p:spPr>
          <a:xfrm>
            <a:off x="5377920" y="5424414"/>
            <a:ext cx="1904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key interactions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429EBB-E956-6E44-AF35-D6B5789B8670}"/>
              </a:ext>
            </a:extLst>
          </p:cNvPr>
          <p:cNvSpPr txBox="1"/>
          <p:nvPr/>
        </p:nvSpPr>
        <p:spPr>
          <a:xfrm>
            <a:off x="10485678" y="6161667"/>
            <a:ext cx="1307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ECE0C1-402E-DB4A-8BB0-CB6B5D1B4D4F}"/>
              </a:ext>
            </a:extLst>
          </p:cNvPr>
          <p:cNvSpPr txBox="1"/>
          <p:nvPr/>
        </p:nvSpPr>
        <p:spPr>
          <a:xfrm>
            <a:off x="10960601" y="3974015"/>
            <a:ext cx="1414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D0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h-cyclinD1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2CCDD8-313E-AB49-8839-00F2A302FF9C}"/>
              </a:ext>
            </a:extLst>
          </p:cNvPr>
          <p:cNvSpPr txBox="1"/>
          <p:nvPr/>
        </p:nvSpPr>
        <p:spPr>
          <a:xfrm>
            <a:off x="7725368" y="5593691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260D62-CD2E-1848-81E8-62EF9257B447}"/>
              </a:ext>
            </a:extLst>
          </p:cNvPr>
          <p:cNvSpPr txBox="1"/>
          <p:nvPr/>
        </p:nvSpPr>
        <p:spPr>
          <a:xfrm>
            <a:off x="9645167" y="3886930"/>
            <a:ext cx="1890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PROTAC</a:t>
            </a:r>
            <a:endParaRPr lang="en-US" sz="1200" b="1" dirty="0">
              <a:solidFill>
                <a:srgbClr val="66C8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3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C5FA7D0-F23B-3F44-AE37-42D479A3B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74"/>
          <a:stretch/>
        </p:blipFill>
        <p:spPr>
          <a:xfrm>
            <a:off x="265702" y="525473"/>
            <a:ext cx="2922577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E1A7E4-A7F6-1C49-84DB-9E050B4A89AA}"/>
              </a:ext>
            </a:extLst>
          </p:cNvPr>
          <p:cNvSpPr txBox="1"/>
          <p:nvPr/>
        </p:nvSpPr>
        <p:spPr>
          <a:xfrm>
            <a:off x="37892" y="40302"/>
            <a:ext cx="9693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CDK6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428FB-4760-BF44-96EF-D088CE23D06C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8F8FA-8386-9040-A847-5D5AA8E72AF4}"/>
              </a:ext>
            </a:extLst>
          </p:cNvPr>
          <p:cNvSpPr txBox="1"/>
          <p:nvPr/>
        </p:nvSpPr>
        <p:spPr>
          <a:xfrm>
            <a:off x="768243" y="330530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0             100            200            300           400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711AF-13C7-6B46-B419-1FC5C5660298}"/>
              </a:ext>
            </a:extLst>
          </p:cNvPr>
          <p:cNvSpPr txBox="1"/>
          <p:nvPr/>
        </p:nvSpPr>
        <p:spPr>
          <a:xfrm>
            <a:off x="1005382" y="625749"/>
            <a:ext cx="192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0, 429 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91C1EE-4C2B-DA4B-996E-4D9969CF214B}"/>
              </a:ext>
            </a:extLst>
          </p:cNvPr>
          <p:cNvCxnSpPr>
            <a:cxnSpLocks/>
          </p:cNvCxnSpPr>
          <p:nvPr/>
        </p:nvCxnSpPr>
        <p:spPr>
          <a:xfrm>
            <a:off x="2391390" y="904240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6985D0-8328-3A44-82E6-4A7C60517A7D}"/>
              </a:ext>
            </a:extLst>
          </p:cNvPr>
          <p:cNvSpPr/>
          <p:nvPr/>
        </p:nvSpPr>
        <p:spPr>
          <a:xfrm>
            <a:off x="2390698" y="889540"/>
            <a:ext cx="763787" cy="2370984"/>
          </a:xfrm>
          <a:prstGeom prst="rect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C926A54-510C-6447-9E4D-18F1121E3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6" t="51338" r="8423" b="7148"/>
          <a:stretch/>
        </p:blipFill>
        <p:spPr>
          <a:xfrm>
            <a:off x="3193033" y="948744"/>
            <a:ext cx="8573406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92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563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j.mpg" descr="traj.mpg">
            <a:hlinkClick r:id="" action="ppaction://media"/>
            <a:extLst>
              <a:ext uri="{FF2B5EF4-FFF2-40B4-BE49-F238E27FC236}">
                <a16:creationId xmlns:a16="http://schemas.microsoft.com/office/drawing/2014/main" id="{68EEA371-7978-6140-9242-3AAF8C965E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054" y="445085"/>
            <a:ext cx="9601200" cy="640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1BAAC-CDED-264E-98D7-B8C8C0A0A7ED}"/>
              </a:ext>
            </a:extLst>
          </p:cNvPr>
          <p:cNvSpPr txBox="1"/>
          <p:nvPr/>
        </p:nvSpPr>
        <p:spPr>
          <a:xfrm>
            <a:off x="71120" y="121920"/>
            <a:ext cx="8597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CDK6 : CRBN at 404.15 K (run0, 429 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80DA6-E46D-0443-9157-F47B331D0F29}"/>
              </a:ext>
            </a:extLst>
          </p:cNvPr>
          <p:cNvSpPr txBox="1"/>
          <p:nvPr/>
        </p:nvSpPr>
        <p:spPr>
          <a:xfrm>
            <a:off x="7257440" y="5903516"/>
            <a:ext cx="1307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8C7C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F8ED3-99B1-C740-97AD-35EE5123E830}"/>
              </a:ext>
            </a:extLst>
          </p:cNvPr>
          <p:cNvSpPr txBox="1"/>
          <p:nvPr/>
        </p:nvSpPr>
        <p:spPr>
          <a:xfrm>
            <a:off x="9393478" y="3024260"/>
            <a:ext cx="218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0AA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h-cyclinD1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96AB3-6A70-CF44-8B78-2DB8637AAC5A}"/>
              </a:ext>
            </a:extLst>
          </p:cNvPr>
          <p:cNvSpPr txBox="1"/>
          <p:nvPr/>
        </p:nvSpPr>
        <p:spPr>
          <a:xfrm>
            <a:off x="1706322" y="3024260"/>
            <a:ext cx="218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D3CBE-8351-6B47-A3CC-F8F9308146FD}"/>
              </a:ext>
            </a:extLst>
          </p:cNvPr>
          <p:cNvSpPr txBox="1"/>
          <p:nvPr/>
        </p:nvSpPr>
        <p:spPr>
          <a:xfrm>
            <a:off x="5150990" y="1696200"/>
            <a:ext cx="1890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PROTAC</a:t>
            </a:r>
            <a:endParaRPr lang="en-US" sz="1600" b="1" dirty="0">
              <a:solidFill>
                <a:srgbClr val="66C84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83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4F5CE-02D2-2F4F-B125-6DFE3CE2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100" y="2539365"/>
            <a:ext cx="70358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Full Models</a:t>
            </a:r>
          </a:p>
        </p:txBody>
      </p:sp>
    </p:spTree>
    <p:extLst>
      <p:ext uri="{BB962C8B-B14F-4D97-AF65-F5344CB8AC3E}">
        <p14:creationId xmlns:p14="http://schemas.microsoft.com/office/powerpoint/2010/main" val="265300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B08CE2-4C9A-BA49-8C3C-3888AA3D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5702" y="3497580"/>
            <a:ext cx="4114800" cy="308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F91867-0B84-724C-82F4-79BC4744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4316" y="3497657"/>
            <a:ext cx="4114800" cy="308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40D76E-8C6A-1845-96D5-0F0A339B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930" y="3497580"/>
            <a:ext cx="4114800" cy="308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06430-5D27-D541-AACD-C94D317A89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5702" y="525473"/>
            <a:ext cx="41148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1A55E-A198-CC46-A35F-9E7FFB9B4A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4316" y="525550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FF142-797B-D949-B3ED-6BDCBAA5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02930" y="525473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66C97-4770-3144-94FC-399EAD513940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73C6F-6E89-C341-ABDF-46471B62441A}"/>
              </a:ext>
            </a:extLst>
          </p:cNvPr>
          <p:cNvSpPr txBox="1"/>
          <p:nvPr/>
        </p:nvSpPr>
        <p:spPr>
          <a:xfrm>
            <a:off x="9799223" y="878939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BSJ-03-123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D82DE-1D02-4242-ACF2-9AE3A7688808}"/>
              </a:ext>
            </a:extLst>
          </p:cNvPr>
          <p:cNvSpPr txBox="1"/>
          <p:nvPr/>
        </p:nvSpPr>
        <p:spPr>
          <a:xfrm>
            <a:off x="1367524" y="639322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D6FB9-A674-714D-BAD9-F5E4CFDB159B}"/>
              </a:ext>
            </a:extLst>
          </p:cNvPr>
          <p:cNvSpPr txBox="1"/>
          <p:nvPr/>
        </p:nvSpPr>
        <p:spPr>
          <a:xfrm>
            <a:off x="5293208" y="633608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6B5A9-557E-694B-B465-8644CA1FB36D}"/>
              </a:ext>
            </a:extLst>
          </p:cNvPr>
          <p:cNvSpPr txBox="1"/>
          <p:nvPr/>
        </p:nvSpPr>
        <p:spPr>
          <a:xfrm>
            <a:off x="9261822" y="639322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26BCC-895B-3244-9B95-B205EEB2C3A6}"/>
              </a:ext>
            </a:extLst>
          </p:cNvPr>
          <p:cNvSpPr txBox="1"/>
          <p:nvPr/>
        </p:nvSpPr>
        <p:spPr>
          <a:xfrm>
            <a:off x="768660" y="3303796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0           50        100        150        200       250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E910F-E743-AA45-9B85-52B6688C696C}"/>
              </a:ext>
            </a:extLst>
          </p:cNvPr>
          <p:cNvSpPr txBox="1"/>
          <p:nvPr/>
        </p:nvSpPr>
        <p:spPr>
          <a:xfrm>
            <a:off x="4743706" y="3305303"/>
            <a:ext cx="247433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0               100             200             300            400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D5700-C4A3-8D4B-8CB4-6B687938DD44}"/>
              </a:ext>
            </a:extLst>
          </p:cNvPr>
          <p:cNvSpPr txBox="1"/>
          <p:nvPr/>
        </p:nvSpPr>
        <p:spPr>
          <a:xfrm>
            <a:off x="8712320" y="330530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0           50        100        150       200        250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C940-D99E-CF4A-A8F5-9013FC111C88}"/>
              </a:ext>
            </a:extLst>
          </p:cNvPr>
          <p:cNvSpPr txBox="1"/>
          <p:nvPr/>
        </p:nvSpPr>
        <p:spPr>
          <a:xfrm>
            <a:off x="3154492" y="330530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Density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10044-0E06-5C44-B469-27EEFD412411}"/>
              </a:ext>
            </a:extLst>
          </p:cNvPr>
          <p:cNvSpPr txBox="1"/>
          <p:nvPr/>
        </p:nvSpPr>
        <p:spPr>
          <a:xfrm>
            <a:off x="7136732" y="3303796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46394-A894-354C-BCF7-9EFC3DBDA021}"/>
              </a:ext>
            </a:extLst>
          </p:cNvPr>
          <p:cNvSpPr txBox="1"/>
          <p:nvPr/>
        </p:nvSpPr>
        <p:spPr>
          <a:xfrm rot="16200000">
            <a:off x="-1064053" y="4927233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A8CA3-3AD1-D445-94C0-2AD7ACBB247D}"/>
              </a:ext>
            </a:extLst>
          </p:cNvPr>
          <p:cNvSpPr txBox="1"/>
          <p:nvPr/>
        </p:nvSpPr>
        <p:spPr>
          <a:xfrm>
            <a:off x="11112065" y="330530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0                 20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Density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994C7-55D5-1C46-B269-99F58C186D7A}"/>
              </a:ext>
            </a:extLst>
          </p:cNvPr>
          <p:cNvSpPr txBox="1"/>
          <p:nvPr/>
        </p:nvSpPr>
        <p:spPr>
          <a:xfrm>
            <a:off x="1073974" y="645898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42ABC-057C-3C42-A298-5CE6E3219C44}"/>
              </a:ext>
            </a:extLst>
          </p:cNvPr>
          <p:cNvSpPr txBox="1"/>
          <p:nvPr/>
        </p:nvSpPr>
        <p:spPr>
          <a:xfrm>
            <a:off x="1367524" y="3605638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7BAF9-7BFE-AB43-842E-BC94D3AC5B88}"/>
              </a:ext>
            </a:extLst>
          </p:cNvPr>
          <p:cNvSpPr txBox="1"/>
          <p:nvPr/>
        </p:nvSpPr>
        <p:spPr>
          <a:xfrm>
            <a:off x="5293208" y="3599924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0ACCD-AE24-744C-BA7A-93A2F7A2AFB4}"/>
              </a:ext>
            </a:extLst>
          </p:cNvPr>
          <p:cNvSpPr txBox="1"/>
          <p:nvPr/>
        </p:nvSpPr>
        <p:spPr>
          <a:xfrm>
            <a:off x="9261822" y="3605638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DC160-355E-244C-94B6-44BD3DD0D00B}"/>
              </a:ext>
            </a:extLst>
          </p:cNvPr>
          <p:cNvSpPr txBox="1"/>
          <p:nvPr/>
        </p:nvSpPr>
        <p:spPr>
          <a:xfrm>
            <a:off x="37892" y="40302"/>
            <a:ext cx="11392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CDK6/4 : p18/27 : cyclinD simulations (303.15 K)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E3A16B-3B76-644C-BB1A-F8B9827B192A}"/>
              </a:ext>
            </a:extLst>
          </p:cNvPr>
          <p:cNvSpPr txBox="1"/>
          <p:nvPr/>
        </p:nvSpPr>
        <p:spPr>
          <a:xfrm>
            <a:off x="768659" y="627590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0              50            100           150            200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143F-6E9B-E74F-9AEE-A2C09F60F048}"/>
              </a:ext>
            </a:extLst>
          </p:cNvPr>
          <p:cNvSpPr txBox="1"/>
          <p:nvPr/>
        </p:nvSpPr>
        <p:spPr>
          <a:xfrm>
            <a:off x="3154491" y="6274319"/>
            <a:ext cx="9409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Density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9657F1-C7B7-EB43-ACD3-91B513364B6C}"/>
              </a:ext>
            </a:extLst>
          </p:cNvPr>
          <p:cNvSpPr txBox="1"/>
          <p:nvPr/>
        </p:nvSpPr>
        <p:spPr>
          <a:xfrm>
            <a:off x="7136732" y="6274319"/>
            <a:ext cx="10661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0                    20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 Density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774D8D-3DEC-E145-BF05-8745976EBE0E}"/>
              </a:ext>
            </a:extLst>
          </p:cNvPr>
          <p:cNvSpPr txBox="1"/>
          <p:nvPr/>
        </p:nvSpPr>
        <p:spPr>
          <a:xfrm>
            <a:off x="11100634" y="6274319"/>
            <a:ext cx="109136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0                     20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  Density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C467E8-F7C6-1E4F-A95B-160ED7647F06}"/>
              </a:ext>
            </a:extLst>
          </p:cNvPr>
          <p:cNvSpPr txBox="1"/>
          <p:nvPr/>
        </p:nvSpPr>
        <p:spPr>
          <a:xfrm>
            <a:off x="4743704" y="6274319"/>
            <a:ext cx="247434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0          50       100      150       200      250       300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2BD327-34E9-A54A-A24A-C550E94D3EA6}"/>
              </a:ext>
            </a:extLst>
          </p:cNvPr>
          <p:cNvSpPr txBox="1"/>
          <p:nvPr/>
        </p:nvSpPr>
        <p:spPr>
          <a:xfrm>
            <a:off x="8709884" y="6279649"/>
            <a:ext cx="25465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0          50       100      150       200      250       300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5FB40E-F497-C442-A4A9-CCE1CB1B16AD}"/>
              </a:ext>
            </a:extLst>
          </p:cNvPr>
          <p:cNvSpPr txBox="1"/>
          <p:nvPr/>
        </p:nvSpPr>
        <p:spPr>
          <a:xfrm>
            <a:off x="9793507" y="3864850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BSJ-03-123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  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99ED53-F3F0-104F-B155-CC565CC4EE7A}"/>
              </a:ext>
            </a:extLst>
          </p:cNvPr>
          <p:cNvSpPr txBox="1"/>
          <p:nvPr/>
        </p:nvSpPr>
        <p:spPr>
          <a:xfrm>
            <a:off x="5074015" y="6458983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81C658-1BE8-E940-A153-A171E8E27E8C}"/>
              </a:ext>
            </a:extLst>
          </p:cNvPr>
          <p:cNvSpPr txBox="1"/>
          <p:nvPr/>
        </p:nvSpPr>
        <p:spPr>
          <a:xfrm>
            <a:off x="9107299" y="6458982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</p:spTree>
    <p:extLst>
      <p:ext uri="{BB962C8B-B14F-4D97-AF65-F5344CB8AC3E}">
        <p14:creationId xmlns:p14="http://schemas.microsoft.com/office/powerpoint/2010/main" val="31897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B08CE2-4C9A-BA49-8C3C-3888AA3D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5702" y="3497580"/>
            <a:ext cx="4114800" cy="308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F91867-0B84-724C-82F4-79BC4744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4316" y="3497657"/>
            <a:ext cx="4114800" cy="308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40D76E-8C6A-1845-96D5-0F0A339B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930" y="3497580"/>
            <a:ext cx="4114800" cy="308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06430-5D27-D541-AACD-C94D317A89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5702" y="525473"/>
            <a:ext cx="41148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1A55E-A198-CC46-A35F-9E7FFB9B4A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4316" y="525550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FF142-797B-D949-B3ED-6BDCBAA5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02930" y="525473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66C97-4770-3144-94FC-399EAD513940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73C6F-6E89-C341-ABDF-46471B62441A}"/>
              </a:ext>
            </a:extLst>
          </p:cNvPr>
          <p:cNvSpPr txBox="1"/>
          <p:nvPr/>
        </p:nvSpPr>
        <p:spPr>
          <a:xfrm>
            <a:off x="9799223" y="878939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BSJ-05-017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D82DE-1D02-4242-ACF2-9AE3A7688808}"/>
              </a:ext>
            </a:extLst>
          </p:cNvPr>
          <p:cNvSpPr txBox="1"/>
          <p:nvPr/>
        </p:nvSpPr>
        <p:spPr>
          <a:xfrm>
            <a:off x="1367524" y="639322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D6FB9-A674-714D-BAD9-F5E4CFDB159B}"/>
              </a:ext>
            </a:extLst>
          </p:cNvPr>
          <p:cNvSpPr txBox="1"/>
          <p:nvPr/>
        </p:nvSpPr>
        <p:spPr>
          <a:xfrm>
            <a:off x="5293208" y="633608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6B5A9-557E-694B-B465-8644CA1FB36D}"/>
              </a:ext>
            </a:extLst>
          </p:cNvPr>
          <p:cNvSpPr txBox="1"/>
          <p:nvPr/>
        </p:nvSpPr>
        <p:spPr>
          <a:xfrm>
            <a:off x="9261822" y="639322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C940-D99E-CF4A-A8F5-9013FC111C88}"/>
              </a:ext>
            </a:extLst>
          </p:cNvPr>
          <p:cNvSpPr txBox="1"/>
          <p:nvPr/>
        </p:nvSpPr>
        <p:spPr>
          <a:xfrm>
            <a:off x="3155209" y="330530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Density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10044-0E06-5C44-B469-27EEFD412411}"/>
              </a:ext>
            </a:extLst>
          </p:cNvPr>
          <p:cNvSpPr txBox="1"/>
          <p:nvPr/>
        </p:nvSpPr>
        <p:spPr>
          <a:xfrm>
            <a:off x="7155068" y="3294056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0                20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Density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46394-A894-354C-BCF7-9EFC3DBDA021}"/>
              </a:ext>
            </a:extLst>
          </p:cNvPr>
          <p:cNvSpPr txBox="1"/>
          <p:nvPr/>
        </p:nvSpPr>
        <p:spPr>
          <a:xfrm rot="16200000">
            <a:off x="-1064053" y="4927233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A8CA3-3AD1-D445-94C0-2AD7ACBB247D}"/>
              </a:ext>
            </a:extLst>
          </p:cNvPr>
          <p:cNvSpPr txBox="1"/>
          <p:nvPr/>
        </p:nvSpPr>
        <p:spPr>
          <a:xfrm>
            <a:off x="11112065" y="330530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0                 20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Density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42ABC-057C-3C42-A298-5CE6E3219C44}"/>
              </a:ext>
            </a:extLst>
          </p:cNvPr>
          <p:cNvSpPr txBox="1"/>
          <p:nvPr/>
        </p:nvSpPr>
        <p:spPr>
          <a:xfrm>
            <a:off x="1367524" y="3605638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7BAF9-7BFE-AB43-842E-BC94D3AC5B88}"/>
              </a:ext>
            </a:extLst>
          </p:cNvPr>
          <p:cNvSpPr txBox="1"/>
          <p:nvPr/>
        </p:nvSpPr>
        <p:spPr>
          <a:xfrm>
            <a:off x="5293208" y="3599924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0ACCD-AE24-744C-BA7A-93A2F7A2AFB4}"/>
              </a:ext>
            </a:extLst>
          </p:cNvPr>
          <p:cNvSpPr txBox="1"/>
          <p:nvPr/>
        </p:nvSpPr>
        <p:spPr>
          <a:xfrm>
            <a:off x="9261822" y="3605638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DC160-355E-244C-94B6-44BD3DD0D00B}"/>
              </a:ext>
            </a:extLst>
          </p:cNvPr>
          <p:cNvSpPr txBox="1"/>
          <p:nvPr/>
        </p:nvSpPr>
        <p:spPr>
          <a:xfrm>
            <a:off x="37892" y="40302"/>
            <a:ext cx="1107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VHL: BSJ-05-017 : CDK6/4 : p18/27 : cyclinD simulations (303.15 K)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6A395F-7237-6F42-8CDB-798D2501C499}"/>
              </a:ext>
            </a:extLst>
          </p:cNvPr>
          <p:cNvSpPr txBox="1"/>
          <p:nvPr/>
        </p:nvSpPr>
        <p:spPr>
          <a:xfrm>
            <a:off x="1073974" y="645898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B29B4C-E9AA-874C-9693-0868692A60A0}"/>
              </a:ext>
            </a:extLst>
          </p:cNvPr>
          <p:cNvSpPr txBox="1"/>
          <p:nvPr/>
        </p:nvSpPr>
        <p:spPr>
          <a:xfrm>
            <a:off x="5074015" y="6458983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FDD49E-2374-764D-933C-E0A9A27B69C8}"/>
              </a:ext>
            </a:extLst>
          </p:cNvPr>
          <p:cNvSpPr txBox="1"/>
          <p:nvPr/>
        </p:nvSpPr>
        <p:spPr>
          <a:xfrm>
            <a:off x="9107299" y="6458982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A3D16B-6229-C54F-9474-A5D651CE24A4}"/>
              </a:ext>
            </a:extLst>
          </p:cNvPr>
          <p:cNvSpPr txBox="1"/>
          <p:nvPr/>
        </p:nvSpPr>
        <p:spPr>
          <a:xfrm>
            <a:off x="769311" y="3304549"/>
            <a:ext cx="287793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0        50      100     150     200    250     300     350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70E5EA-381D-A542-BAC5-7B63DD5EA49D}"/>
              </a:ext>
            </a:extLst>
          </p:cNvPr>
          <p:cNvSpPr txBox="1"/>
          <p:nvPr/>
        </p:nvSpPr>
        <p:spPr>
          <a:xfrm>
            <a:off x="4755895" y="330387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0                100               200              300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0CAD64-D623-6644-9CF7-0832037CF883}"/>
              </a:ext>
            </a:extLst>
          </p:cNvPr>
          <p:cNvSpPr txBox="1"/>
          <p:nvPr/>
        </p:nvSpPr>
        <p:spPr>
          <a:xfrm>
            <a:off x="3155209" y="6274316"/>
            <a:ext cx="9409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Density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6966E0-5491-214A-AFF5-A29EA900BFC4}"/>
              </a:ext>
            </a:extLst>
          </p:cNvPr>
          <p:cNvSpPr txBox="1"/>
          <p:nvPr/>
        </p:nvSpPr>
        <p:spPr>
          <a:xfrm>
            <a:off x="9799222" y="3855258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BSJ-05-017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  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04C238-3F9C-2249-9D7B-681040C830A0}"/>
              </a:ext>
            </a:extLst>
          </p:cNvPr>
          <p:cNvSpPr txBox="1"/>
          <p:nvPr/>
        </p:nvSpPr>
        <p:spPr>
          <a:xfrm>
            <a:off x="8709096" y="3294056"/>
            <a:ext cx="254730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0        50      100     150     200    250     300     350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D312C6-4142-DE45-9F26-E745F9CDFC59}"/>
              </a:ext>
            </a:extLst>
          </p:cNvPr>
          <p:cNvSpPr txBox="1"/>
          <p:nvPr/>
        </p:nvSpPr>
        <p:spPr>
          <a:xfrm>
            <a:off x="3167368" y="330530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Density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BC7EEA-C907-BE45-A7F4-B84CF1AE717F}"/>
              </a:ext>
            </a:extLst>
          </p:cNvPr>
          <p:cNvSpPr txBox="1"/>
          <p:nvPr/>
        </p:nvSpPr>
        <p:spPr>
          <a:xfrm>
            <a:off x="11106349" y="3294056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0            20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Density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1708AC-B450-D845-916A-5E3FF4841E82}"/>
              </a:ext>
            </a:extLst>
          </p:cNvPr>
          <p:cNvSpPr txBox="1"/>
          <p:nvPr/>
        </p:nvSpPr>
        <p:spPr>
          <a:xfrm>
            <a:off x="763528" y="6277916"/>
            <a:ext cx="249097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0               100             200             300            400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CAF155-3271-0943-9AD5-5BA20A1C37E8}"/>
              </a:ext>
            </a:extLst>
          </p:cNvPr>
          <p:cNvSpPr txBox="1"/>
          <p:nvPr/>
        </p:nvSpPr>
        <p:spPr>
          <a:xfrm>
            <a:off x="4748584" y="6281516"/>
            <a:ext cx="247453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0           50         100       150        200        250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A16C84-020B-1147-A553-F077EA38D536}"/>
              </a:ext>
            </a:extLst>
          </p:cNvPr>
          <p:cNvSpPr txBox="1"/>
          <p:nvPr/>
        </p:nvSpPr>
        <p:spPr>
          <a:xfrm>
            <a:off x="7148419" y="6274316"/>
            <a:ext cx="9409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Density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DAD793-020C-3742-97F3-2FE49C686FCC}"/>
              </a:ext>
            </a:extLst>
          </p:cNvPr>
          <p:cNvSpPr txBox="1"/>
          <p:nvPr/>
        </p:nvSpPr>
        <p:spPr>
          <a:xfrm>
            <a:off x="8709329" y="6281516"/>
            <a:ext cx="247453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0           50         100       150        200        250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0565EA-41C4-A342-A325-19FB55368E23}"/>
              </a:ext>
            </a:extLst>
          </p:cNvPr>
          <p:cNvSpPr txBox="1"/>
          <p:nvPr/>
        </p:nvSpPr>
        <p:spPr>
          <a:xfrm>
            <a:off x="11116762" y="6274316"/>
            <a:ext cx="9409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Density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3F8E28-416C-5847-B8E0-1EB88865E14C}"/>
              </a:ext>
            </a:extLst>
          </p:cNvPr>
          <p:cNvCxnSpPr>
            <a:cxnSpLocks/>
          </p:cNvCxnSpPr>
          <p:nvPr/>
        </p:nvCxnSpPr>
        <p:spPr>
          <a:xfrm>
            <a:off x="1433424" y="3863884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6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B08CE2-4C9A-BA49-8C3C-3888AA3D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5702" y="3497580"/>
            <a:ext cx="4114800" cy="308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F91867-0B84-724C-82F4-79BC47449E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4316" y="3497657"/>
            <a:ext cx="4114800" cy="308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40D76E-8C6A-1845-96D5-0F0A339B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930" y="3497580"/>
            <a:ext cx="4114800" cy="308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06430-5D27-D541-AACD-C94D317A89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5702" y="525473"/>
            <a:ext cx="41148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1A55E-A198-CC46-A35F-9E7FFB9B4A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4316" y="525550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FF142-797B-D949-B3ED-6BDCBAA5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02930" y="525473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66C97-4770-3144-94FC-399EAD513940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73C6F-6E89-C341-ABDF-46471B62441A}"/>
              </a:ext>
            </a:extLst>
          </p:cNvPr>
          <p:cNvSpPr txBox="1"/>
          <p:nvPr/>
        </p:nvSpPr>
        <p:spPr>
          <a:xfrm>
            <a:off x="9799223" y="878939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BSJ-03-123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26BCC-895B-3244-9B95-B205EEB2C3A6}"/>
              </a:ext>
            </a:extLst>
          </p:cNvPr>
          <p:cNvSpPr txBox="1"/>
          <p:nvPr/>
        </p:nvSpPr>
        <p:spPr>
          <a:xfrm>
            <a:off x="768243" y="330530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0       50     100     150     200    250    300     350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E910F-E743-AA45-9B85-52B6688C696C}"/>
              </a:ext>
            </a:extLst>
          </p:cNvPr>
          <p:cNvSpPr txBox="1"/>
          <p:nvPr/>
        </p:nvSpPr>
        <p:spPr>
          <a:xfrm>
            <a:off x="4743706" y="3305303"/>
            <a:ext cx="247433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0               100             200             300             400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9D5700-C4A3-8D4B-8CB4-6B687938DD44}"/>
              </a:ext>
            </a:extLst>
          </p:cNvPr>
          <p:cNvSpPr txBox="1"/>
          <p:nvPr/>
        </p:nvSpPr>
        <p:spPr>
          <a:xfrm>
            <a:off x="8712320" y="3305303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0           50        100        150       200        250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7C940-D99E-CF4A-A8F5-9013FC111C88}"/>
              </a:ext>
            </a:extLst>
          </p:cNvPr>
          <p:cNvSpPr txBox="1"/>
          <p:nvPr/>
        </p:nvSpPr>
        <p:spPr>
          <a:xfrm>
            <a:off x="3155209" y="330530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Density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10044-0E06-5C44-B469-27EEFD412411}"/>
              </a:ext>
            </a:extLst>
          </p:cNvPr>
          <p:cNvSpPr txBox="1"/>
          <p:nvPr/>
        </p:nvSpPr>
        <p:spPr>
          <a:xfrm>
            <a:off x="7135253" y="330530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Density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DBE09-49ED-274E-9D11-D6060197086E}"/>
              </a:ext>
            </a:extLst>
          </p:cNvPr>
          <p:cNvSpPr txBox="1"/>
          <p:nvPr/>
        </p:nvSpPr>
        <p:spPr>
          <a:xfrm>
            <a:off x="37892" y="40302"/>
            <a:ext cx="11392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CRBN: BSJ-03-123 : CDK6/4 : p18/27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682A9-BE73-E24F-B0BB-0F2BB3F2D313}"/>
              </a:ext>
            </a:extLst>
          </p:cNvPr>
          <p:cNvSpPr txBox="1"/>
          <p:nvPr/>
        </p:nvSpPr>
        <p:spPr>
          <a:xfrm>
            <a:off x="1334851" y="633531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7B529F-EA41-7F48-AF26-920BA7211D57}"/>
              </a:ext>
            </a:extLst>
          </p:cNvPr>
          <p:cNvSpPr txBox="1"/>
          <p:nvPr/>
        </p:nvSpPr>
        <p:spPr>
          <a:xfrm>
            <a:off x="5293208" y="633608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5D8C7-4AB0-CF4E-83D5-A0E3147BA76F}"/>
              </a:ext>
            </a:extLst>
          </p:cNvPr>
          <p:cNvSpPr txBox="1"/>
          <p:nvPr/>
        </p:nvSpPr>
        <p:spPr>
          <a:xfrm>
            <a:off x="9261822" y="639322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25D0B-5C4E-544F-A24A-3E3863BAD22F}"/>
              </a:ext>
            </a:extLst>
          </p:cNvPr>
          <p:cNvSpPr txBox="1"/>
          <p:nvPr/>
        </p:nvSpPr>
        <p:spPr>
          <a:xfrm>
            <a:off x="1367524" y="3605638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523996-66C1-B844-B07A-7A0EC26584CE}"/>
              </a:ext>
            </a:extLst>
          </p:cNvPr>
          <p:cNvSpPr txBox="1"/>
          <p:nvPr/>
        </p:nvSpPr>
        <p:spPr>
          <a:xfrm>
            <a:off x="5293208" y="3599924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B7E52F-E6E4-2848-82DC-E3F5432E7EF0}"/>
              </a:ext>
            </a:extLst>
          </p:cNvPr>
          <p:cNvSpPr txBox="1"/>
          <p:nvPr/>
        </p:nvSpPr>
        <p:spPr>
          <a:xfrm>
            <a:off x="9261822" y="3605638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A721FB-0B7C-344F-99E7-9FCBFD71B1A8}"/>
              </a:ext>
            </a:extLst>
          </p:cNvPr>
          <p:cNvSpPr txBox="1"/>
          <p:nvPr/>
        </p:nvSpPr>
        <p:spPr>
          <a:xfrm>
            <a:off x="11112065" y="3305303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0           5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Density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690AF2-B3F6-6C4D-A528-6DCECBD3009E}"/>
              </a:ext>
            </a:extLst>
          </p:cNvPr>
          <p:cNvSpPr txBox="1"/>
          <p:nvPr/>
        </p:nvSpPr>
        <p:spPr>
          <a:xfrm>
            <a:off x="7135253" y="6271925"/>
            <a:ext cx="106619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Density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13ACC2-8187-174D-9C82-4C71B96D3B6A}"/>
              </a:ext>
            </a:extLst>
          </p:cNvPr>
          <p:cNvSpPr txBox="1"/>
          <p:nvPr/>
        </p:nvSpPr>
        <p:spPr>
          <a:xfrm>
            <a:off x="4743704" y="6274319"/>
            <a:ext cx="247434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0          50       100      150       200      250      300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8BDFDD-40B8-324A-863C-C24D9676F926}"/>
              </a:ext>
            </a:extLst>
          </p:cNvPr>
          <p:cNvSpPr txBox="1"/>
          <p:nvPr/>
        </p:nvSpPr>
        <p:spPr>
          <a:xfrm>
            <a:off x="1073974" y="645898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113306-DA7B-F949-AA10-9DF7DDBE91B0}"/>
              </a:ext>
            </a:extLst>
          </p:cNvPr>
          <p:cNvSpPr txBox="1"/>
          <p:nvPr/>
        </p:nvSpPr>
        <p:spPr>
          <a:xfrm>
            <a:off x="5074015" y="6458983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AD2D38-02D2-104D-BF66-2A4D6F9CA76D}"/>
              </a:ext>
            </a:extLst>
          </p:cNvPr>
          <p:cNvSpPr txBox="1"/>
          <p:nvPr/>
        </p:nvSpPr>
        <p:spPr>
          <a:xfrm>
            <a:off x="9107299" y="6458982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0D6975-FAAA-DB4C-8BE3-9EDF3B2224FA}"/>
              </a:ext>
            </a:extLst>
          </p:cNvPr>
          <p:cNvSpPr txBox="1"/>
          <p:nvPr/>
        </p:nvSpPr>
        <p:spPr>
          <a:xfrm rot="16200000">
            <a:off x="-1064053" y="4927233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75E589-50ED-0848-AA5F-1EF7D6CA44B8}"/>
              </a:ext>
            </a:extLst>
          </p:cNvPr>
          <p:cNvSpPr txBox="1"/>
          <p:nvPr/>
        </p:nvSpPr>
        <p:spPr>
          <a:xfrm>
            <a:off x="9793507" y="3864850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BSJ-03-123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     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CB66FC-1DEA-9440-A13B-4162F67E3562}"/>
              </a:ext>
            </a:extLst>
          </p:cNvPr>
          <p:cNvCxnSpPr>
            <a:cxnSpLocks/>
          </p:cNvCxnSpPr>
          <p:nvPr/>
        </p:nvCxnSpPr>
        <p:spPr>
          <a:xfrm>
            <a:off x="2069136" y="896357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75CAB6-5AC0-1346-8E3B-2CF3F7915250}"/>
              </a:ext>
            </a:extLst>
          </p:cNvPr>
          <p:cNvCxnSpPr>
            <a:cxnSpLocks/>
          </p:cNvCxnSpPr>
          <p:nvPr/>
        </p:nvCxnSpPr>
        <p:spPr>
          <a:xfrm>
            <a:off x="5934221" y="907374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E9907B5-C913-AB4D-BF97-EA8AE06992C6}"/>
              </a:ext>
            </a:extLst>
          </p:cNvPr>
          <p:cNvSpPr txBox="1"/>
          <p:nvPr/>
        </p:nvSpPr>
        <p:spPr>
          <a:xfrm>
            <a:off x="780534" y="6274319"/>
            <a:ext cx="239245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0              50            100           150           200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B316C4-CBFA-9B4A-8B6A-6C41A26562C1}"/>
              </a:ext>
            </a:extLst>
          </p:cNvPr>
          <p:cNvSpPr txBox="1"/>
          <p:nvPr/>
        </p:nvSpPr>
        <p:spPr>
          <a:xfrm>
            <a:off x="3163635" y="6271925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0            5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Density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9B6CB3-A9C5-8847-888B-9215F1A3FC72}"/>
              </a:ext>
            </a:extLst>
          </p:cNvPr>
          <p:cNvCxnSpPr>
            <a:cxnSpLocks/>
          </p:cNvCxnSpPr>
          <p:nvPr/>
        </p:nvCxnSpPr>
        <p:spPr>
          <a:xfrm>
            <a:off x="2353616" y="3875010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CA7D899-C009-284A-883D-611999730C72}"/>
              </a:ext>
            </a:extLst>
          </p:cNvPr>
          <p:cNvCxnSpPr>
            <a:cxnSpLocks/>
          </p:cNvCxnSpPr>
          <p:nvPr/>
        </p:nvCxnSpPr>
        <p:spPr>
          <a:xfrm>
            <a:off x="5554016" y="3875010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93C47B5-4CC6-DA4C-B678-AA1C96BE79B6}"/>
              </a:ext>
            </a:extLst>
          </p:cNvPr>
          <p:cNvCxnSpPr>
            <a:cxnSpLocks/>
          </p:cNvCxnSpPr>
          <p:nvPr/>
        </p:nvCxnSpPr>
        <p:spPr>
          <a:xfrm>
            <a:off x="9977901" y="896357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A3A7E57-634E-D44C-AC11-A25BBAE178B6}"/>
              </a:ext>
            </a:extLst>
          </p:cNvPr>
          <p:cNvCxnSpPr>
            <a:cxnSpLocks/>
          </p:cNvCxnSpPr>
          <p:nvPr/>
        </p:nvCxnSpPr>
        <p:spPr>
          <a:xfrm>
            <a:off x="10229430" y="3864850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7CB9306D-0B30-F147-9760-A24AEC6EF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2336" y="1557262"/>
            <a:ext cx="370724" cy="370724"/>
          </a:xfrm>
          <a:prstGeom prst="rect">
            <a:avLst/>
          </a:prstGeom>
        </p:spPr>
      </p:pic>
      <p:pic>
        <p:nvPicPr>
          <p:cNvPr id="44" name="Graphic 43" descr="Lightbulb">
            <a:extLst>
              <a:ext uri="{FF2B5EF4-FFF2-40B4-BE49-F238E27FC236}">
                <a16:creationId xmlns:a16="http://schemas.microsoft.com/office/drawing/2014/main" id="{C0D2D43A-47DE-9D40-B9BF-DAF9B00BCC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1892" y="4504531"/>
            <a:ext cx="370724" cy="37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21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06430-5D27-D541-AACD-C94D317A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5702" y="525473"/>
            <a:ext cx="4114800" cy="3086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B08CE2-4C9A-BA49-8C3C-3888AA3D8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5702" y="3497580"/>
            <a:ext cx="4114800" cy="3086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F91867-0B84-724C-82F4-79BC47449E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34316" y="3497657"/>
            <a:ext cx="4114800" cy="3086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40D76E-8C6A-1845-96D5-0F0A339B8F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02930" y="3497580"/>
            <a:ext cx="41148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1A55E-A198-CC46-A35F-9E7FFB9B4A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34316" y="525550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FF142-797B-D949-B3ED-6BDCBAA58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02930" y="525473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66C97-4770-3144-94FC-399EAD513940}"/>
              </a:ext>
            </a:extLst>
          </p:cNvPr>
          <p:cNvSpPr txBox="1"/>
          <p:nvPr/>
        </p:nvSpPr>
        <p:spPr>
          <a:xfrm rot="16200000">
            <a:off x="-1064054" y="1949230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73C6F-6E89-C341-ABDF-46471B62441A}"/>
              </a:ext>
            </a:extLst>
          </p:cNvPr>
          <p:cNvSpPr txBox="1"/>
          <p:nvPr/>
        </p:nvSpPr>
        <p:spPr>
          <a:xfrm>
            <a:off x="9799223" y="878939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BSJ-05-017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CDK6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D82DE-1D02-4242-ACF2-9AE3A7688808}"/>
              </a:ext>
            </a:extLst>
          </p:cNvPr>
          <p:cNvSpPr txBox="1"/>
          <p:nvPr/>
        </p:nvSpPr>
        <p:spPr>
          <a:xfrm>
            <a:off x="1367524" y="639322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D6FB9-A674-714D-BAD9-F5E4CFDB159B}"/>
              </a:ext>
            </a:extLst>
          </p:cNvPr>
          <p:cNvSpPr txBox="1"/>
          <p:nvPr/>
        </p:nvSpPr>
        <p:spPr>
          <a:xfrm>
            <a:off x="5293208" y="633608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6B5A9-557E-694B-B465-8644CA1FB36D}"/>
              </a:ext>
            </a:extLst>
          </p:cNvPr>
          <p:cNvSpPr txBox="1"/>
          <p:nvPr/>
        </p:nvSpPr>
        <p:spPr>
          <a:xfrm>
            <a:off x="9261822" y="639322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CDK6_run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46394-A894-354C-BCF7-9EFC3DBDA021}"/>
              </a:ext>
            </a:extLst>
          </p:cNvPr>
          <p:cNvSpPr txBox="1"/>
          <p:nvPr/>
        </p:nvSpPr>
        <p:spPr>
          <a:xfrm rot="16200000">
            <a:off x="-1064053" y="4927233"/>
            <a:ext cx="263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Backbone RMSD (nm)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A42ABC-057C-3C42-A298-5CE6E3219C44}"/>
              </a:ext>
            </a:extLst>
          </p:cNvPr>
          <p:cNvSpPr txBox="1"/>
          <p:nvPr/>
        </p:nvSpPr>
        <p:spPr>
          <a:xfrm>
            <a:off x="1367524" y="3605638"/>
            <a:ext cx="1287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7BAF9-7BFE-AB43-842E-BC94D3AC5B88}"/>
              </a:ext>
            </a:extLst>
          </p:cNvPr>
          <p:cNvSpPr txBox="1"/>
          <p:nvPr/>
        </p:nvSpPr>
        <p:spPr>
          <a:xfrm>
            <a:off x="5293208" y="3599924"/>
            <a:ext cx="155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80ACCD-AE24-744C-BA7A-93A2F7A2AFB4}"/>
              </a:ext>
            </a:extLst>
          </p:cNvPr>
          <p:cNvSpPr txBox="1"/>
          <p:nvPr/>
        </p:nvSpPr>
        <p:spPr>
          <a:xfrm>
            <a:off x="9261822" y="3605638"/>
            <a:ext cx="1408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CDK4_run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9DC160-355E-244C-94B6-44BD3DD0D00B}"/>
              </a:ext>
            </a:extLst>
          </p:cNvPr>
          <p:cNvSpPr txBox="1"/>
          <p:nvPr/>
        </p:nvSpPr>
        <p:spPr>
          <a:xfrm>
            <a:off x="37892" y="40302"/>
            <a:ext cx="1107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VHL: BSJ-05-017 : CDK6/4 : p18/27 : cyclinD simulations (</a:t>
            </a:r>
            <a:r>
              <a:rPr lang="en-US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400.15 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6A395F-7237-6F42-8CDB-798D2501C499}"/>
              </a:ext>
            </a:extLst>
          </p:cNvPr>
          <p:cNvSpPr txBox="1"/>
          <p:nvPr/>
        </p:nvSpPr>
        <p:spPr>
          <a:xfrm>
            <a:off x="1073974" y="6458984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B29B4C-E9AA-874C-9693-0868692A60A0}"/>
              </a:ext>
            </a:extLst>
          </p:cNvPr>
          <p:cNvSpPr txBox="1"/>
          <p:nvPr/>
        </p:nvSpPr>
        <p:spPr>
          <a:xfrm>
            <a:off x="5074015" y="6458983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FDD49E-2374-764D-933C-E0A9A27B69C8}"/>
              </a:ext>
            </a:extLst>
          </p:cNvPr>
          <p:cNvSpPr txBox="1"/>
          <p:nvPr/>
        </p:nvSpPr>
        <p:spPr>
          <a:xfrm>
            <a:off x="9107299" y="6458982"/>
            <a:ext cx="2149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simulation time (ns)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0CAD64-D623-6644-9CF7-0832037CF883}"/>
              </a:ext>
            </a:extLst>
          </p:cNvPr>
          <p:cNvSpPr txBox="1"/>
          <p:nvPr/>
        </p:nvSpPr>
        <p:spPr>
          <a:xfrm>
            <a:off x="3168535" y="6274316"/>
            <a:ext cx="94099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 Density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6966E0-5491-214A-AFF5-A29EA900BFC4}"/>
              </a:ext>
            </a:extLst>
          </p:cNvPr>
          <p:cNvSpPr txBox="1"/>
          <p:nvPr/>
        </p:nvSpPr>
        <p:spPr>
          <a:xfrm>
            <a:off x="9799222" y="3855258"/>
            <a:ext cx="13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BDBEF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VHL</a:t>
            </a:r>
          </a:p>
          <a:p>
            <a:pPr algn="r"/>
            <a:r>
              <a:rPr lang="en-US" sz="1200" b="1" dirty="0">
                <a:solidFill>
                  <a:srgbClr val="66C8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BSJ-05-017</a:t>
            </a:r>
          </a:p>
          <a:p>
            <a:pPr algn="r"/>
            <a:r>
              <a:rPr lang="en-US" sz="1200" b="1" dirty="0">
                <a:solidFill>
                  <a:srgbClr val="63CF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CDK4  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08C672-DE51-5D4C-B592-915226503738}"/>
              </a:ext>
            </a:extLst>
          </p:cNvPr>
          <p:cNvSpPr txBox="1"/>
          <p:nvPr/>
        </p:nvSpPr>
        <p:spPr>
          <a:xfrm>
            <a:off x="3168535" y="3305832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Density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7BD5EA-A380-EB4B-89DD-47365A409E51}"/>
              </a:ext>
            </a:extLst>
          </p:cNvPr>
          <p:cNvSpPr txBox="1"/>
          <p:nvPr/>
        </p:nvSpPr>
        <p:spPr>
          <a:xfrm>
            <a:off x="7149870" y="3305832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0             5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Density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F4A0AA-58FF-2C4A-8881-2CAADF3FAE76}"/>
              </a:ext>
            </a:extLst>
          </p:cNvPr>
          <p:cNvSpPr txBox="1"/>
          <p:nvPr/>
        </p:nvSpPr>
        <p:spPr>
          <a:xfrm>
            <a:off x="11106349" y="3298954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Density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804C45-461B-C64D-8F68-E68AA96A8C84}"/>
              </a:ext>
            </a:extLst>
          </p:cNvPr>
          <p:cNvSpPr txBox="1"/>
          <p:nvPr/>
        </p:nvSpPr>
        <p:spPr>
          <a:xfrm>
            <a:off x="7141604" y="6274316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Density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EC9FA0-F43A-7641-918E-85CDF3A82F3B}"/>
              </a:ext>
            </a:extLst>
          </p:cNvPr>
          <p:cNvSpPr txBox="1"/>
          <p:nvPr/>
        </p:nvSpPr>
        <p:spPr>
          <a:xfrm>
            <a:off x="11118026" y="6263770"/>
            <a:ext cx="84529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0                10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   Density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FCF436-261D-F04D-9CBA-8087595FD5C9}"/>
              </a:ext>
            </a:extLst>
          </p:cNvPr>
          <p:cNvCxnSpPr>
            <a:cxnSpLocks/>
          </p:cNvCxnSpPr>
          <p:nvPr/>
        </p:nvCxnSpPr>
        <p:spPr>
          <a:xfrm>
            <a:off x="6066287" y="896982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8116C89-6A79-AE43-8A3B-2C22F2184289}"/>
              </a:ext>
            </a:extLst>
          </p:cNvPr>
          <p:cNvSpPr txBox="1"/>
          <p:nvPr/>
        </p:nvSpPr>
        <p:spPr>
          <a:xfrm>
            <a:off x="781955" y="3303041"/>
            <a:ext cx="244112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0        50     100     150     200    250     300     350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35F18F-1ECD-6942-8D45-92EE1DFD5E9A}"/>
              </a:ext>
            </a:extLst>
          </p:cNvPr>
          <p:cNvSpPr txBox="1"/>
          <p:nvPr/>
        </p:nvSpPr>
        <p:spPr>
          <a:xfrm>
            <a:off x="4747974" y="3303041"/>
            <a:ext cx="24207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0       50     100     150     200    250    300     350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BF7F2D-28AC-764A-A94F-8D2350857B0F}"/>
              </a:ext>
            </a:extLst>
          </p:cNvPr>
          <p:cNvCxnSpPr>
            <a:cxnSpLocks/>
          </p:cNvCxnSpPr>
          <p:nvPr/>
        </p:nvCxnSpPr>
        <p:spPr>
          <a:xfrm>
            <a:off x="10117827" y="896982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47FAED-0D99-4446-8DE5-F76AD44FDE7D}"/>
              </a:ext>
            </a:extLst>
          </p:cNvPr>
          <p:cNvCxnSpPr>
            <a:cxnSpLocks/>
          </p:cNvCxnSpPr>
          <p:nvPr/>
        </p:nvCxnSpPr>
        <p:spPr>
          <a:xfrm>
            <a:off x="1476555" y="3863884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90D04E-289A-DC45-AFB1-4EC2E81A38A1}"/>
              </a:ext>
            </a:extLst>
          </p:cNvPr>
          <p:cNvCxnSpPr>
            <a:cxnSpLocks/>
          </p:cNvCxnSpPr>
          <p:nvPr/>
        </p:nvCxnSpPr>
        <p:spPr>
          <a:xfrm>
            <a:off x="5969600" y="3863884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66252A-14B6-104D-BCEA-BA659ED31A3A}"/>
              </a:ext>
            </a:extLst>
          </p:cNvPr>
          <p:cNvCxnSpPr>
            <a:cxnSpLocks/>
          </p:cNvCxnSpPr>
          <p:nvPr/>
        </p:nvCxnSpPr>
        <p:spPr>
          <a:xfrm>
            <a:off x="1972335" y="896982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2F99AE-5E3C-3141-B002-CAC90238285C}"/>
              </a:ext>
            </a:extLst>
          </p:cNvPr>
          <p:cNvCxnSpPr>
            <a:cxnSpLocks/>
          </p:cNvCxnSpPr>
          <p:nvPr/>
        </p:nvCxnSpPr>
        <p:spPr>
          <a:xfrm>
            <a:off x="9926249" y="3863884"/>
            <a:ext cx="0" cy="2370984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Graphic 48" descr="Lightbulb">
            <a:extLst>
              <a:ext uri="{FF2B5EF4-FFF2-40B4-BE49-F238E27FC236}">
                <a16:creationId xmlns:a16="http://schemas.microsoft.com/office/drawing/2014/main" id="{8FCF95A9-2FA8-8B42-8FC1-F2B05841E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79447" y="2068523"/>
            <a:ext cx="370724" cy="37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4697E5-AF23-F94B-AC55-9FEFA21B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100" y="2539365"/>
            <a:ext cx="70358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CRBN</a:t>
            </a:r>
          </a:p>
        </p:txBody>
      </p:sp>
    </p:spTree>
    <p:extLst>
      <p:ext uri="{BB962C8B-B14F-4D97-AF65-F5344CB8AC3E}">
        <p14:creationId xmlns:p14="http://schemas.microsoft.com/office/powerpoint/2010/main" val="2602824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25508</TotalTime>
  <Words>2107</Words>
  <Application>Microsoft Macintosh PowerPoint</Application>
  <PresentationFormat>Widescreen</PresentationFormat>
  <Paragraphs>505</Paragraphs>
  <Slides>35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Full Models</vt:lpstr>
      <vt:lpstr>PowerPoint Presentation</vt:lpstr>
      <vt:lpstr>PowerPoint Presentation</vt:lpstr>
      <vt:lpstr>PowerPoint Presentation</vt:lpstr>
      <vt:lpstr>PowerPoint Presentation</vt:lpstr>
      <vt:lpstr>CRBN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Small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Guo, Jiaye/Sloan Kettering Institute</dc:creator>
  <cp:lastModifiedBy>Guo, Jiaye/Sloan Kettering Institute</cp:lastModifiedBy>
  <cp:revision>235</cp:revision>
  <cp:lastPrinted>2020-10-13T00:20:17Z</cp:lastPrinted>
  <dcterms:created xsi:type="dcterms:W3CDTF">2020-09-17T15:35:20Z</dcterms:created>
  <dcterms:modified xsi:type="dcterms:W3CDTF">2020-10-14T19:58:18Z</dcterms:modified>
</cp:coreProperties>
</file>